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21"/>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388" r:id="rId119"/>
    <p:sldId id="267" r:id="rId120"/>
  </p:sldIdLst>
  <p:sldSz cx="9144000" cy="6858000" type="screen4x3"/>
  <p:notesSz cx="6858000" cy="9144000"/>
  <p:custDataLst>
    <p:tags r:id="rId1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461" autoAdjust="0"/>
  </p:normalViewPr>
  <p:slideViewPr>
    <p:cSldViewPr>
      <p:cViewPr varScale="1">
        <p:scale>
          <a:sx n="114" d="100"/>
          <a:sy n="114" d="100"/>
        </p:scale>
        <p:origin x="1782"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3/15/2020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287358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35</a:t>
            </a:fld>
            <a:endParaRPr lang="en-US"/>
          </a:p>
        </p:txBody>
      </p:sp>
    </p:spTree>
    <p:extLst>
      <p:ext uri="{BB962C8B-B14F-4D97-AF65-F5344CB8AC3E}">
        <p14:creationId xmlns:p14="http://schemas.microsoft.com/office/powerpoint/2010/main" val="2020828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42CFA4-56B8-47B5-92D4-E162A6786AE8}" type="slidenum">
              <a:rPr lang="en-US" smtClean="0"/>
              <a:t>36</a:t>
            </a:fld>
            <a:endParaRPr lang="en-US"/>
          </a:p>
        </p:txBody>
      </p:sp>
    </p:spTree>
    <p:extLst>
      <p:ext uri="{BB962C8B-B14F-4D97-AF65-F5344CB8AC3E}">
        <p14:creationId xmlns:p14="http://schemas.microsoft.com/office/powerpoint/2010/main" val="3825217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xfrm>
            <a:off x="1198563" y="696913"/>
            <a:ext cx="4656137" cy="3492500"/>
          </a:xfrm>
          <a:ln/>
        </p:spPr>
      </p:sp>
      <p:sp>
        <p:nvSpPr>
          <p:cNvPr id="41574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89070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47</a:t>
            </a:fld>
            <a:endParaRPr lang="en-US">
              <a:solidFill>
                <a:prstClr val="black"/>
              </a:solidFill>
            </a:endParaRPr>
          </a:p>
        </p:txBody>
      </p:sp>
    </p:spTree>
    <p:extLst>
      <p:ext uri="{BB962C8B-B14F-4D97-AF65-F5344CB8AC3E}">
        <p14:creationId xmlns:p14="http://schemas.microsoft.com/office/powerpoint/2010/main" val="414665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53</a:t>
            </a:fld>
            <a:endParaRPr lang="en-US">
              <a:solidFill>
                <a:prstClr val="black"/>
              </a:solidFill>
            </a:endParaRPr>
          </a:p>
        </p:txBody>
      </p:sp>
    </p:spTree>
    <p:extLst>
      <p:ext uri="{BB962C8B-B14F-4D97-AF65-F5344CB8AC3E}">
        <p14:creationId xmlns:p14="http://schemas.microsoft.com/office/powerpoint/2010/main" val="307997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37550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60</a:t>
            </a:fld>
            <a:endParaRPr lang="en-US">
              <a:solidFill>
                <a:prstClr val="black"/>
              </a:solidFill>
            </a:endParaRPr>
          </a:p>
        </p:txBody>
      </p:sp>
    </p:spTree>
    <p:extLst>
      <p:ext uri="{BB962C8B-B14F-4D97-AF65-F5344CB8AC3E}">
        <p14:creationId xmlns:p14="http://schemas.microsoft.com/office/powerpoint/2010/main" val="275177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61</a:t>
            </a:fld>
            <a:endParaRPr lang="en-US">
              <a:solidFill>
                <a:prstClr val="black"/>
              </a:solidFill>
            </a:endParaRPr>
          </a:p>
        </p:txBody>
      </p:sp>
    </p:spTree>
    <p:extLst>
      <p:ext uri="{BB962C8B-B14F-4D97-AF65-F5344CB8AC3E}">
        <p14:creationId xmlns:p14="http://schemas.microsoft.com/office/powerpoint/2010/main" val="371022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xfrm>
            <a:off x="1198563" y="696913"/>
            <a:ext cx="4656137" cy="3492500"/>
          </a:xfrm>
          <a:ln/>
        </p:spPr>
      </p:sp>
      <p:sp>
        <p:nvSpPr>
          <p:cNvPr id="43110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00187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75</a:t>
            </a:fld>
            <a:endParaRPr lang="en-US">
              <a:solidFill>
                <a:prstClr val="black"/>
              </a:solidFill>
            </a:endParaRPr>
          </a:p>
        </p:txBody>
      </p:sp>
    </p:spTree>
    <p:extLst>
      <p:ext uri="{BB962C8B-B14F-4D97-AF65-F5344CB8AC3E}">
        <p14:creationId xmlns:p14="http://schemas.microsoft.com/office/powerpoint/2010/main" val="4021386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xfrm>
            <a:off x="1198563" y="696913"/>
            <a:ext cx="4656137" cy="3492500"/>
          </a:xfrm>
          <a:ln/>
        </p:spPr>
      </p:sp>
      <p:sp>
        <p:nvSpPr>
          <p:cNvPr id="413699" name="Rectangle 3"/>
          <p:cNvSpPr>
            <a:spLocks noGrp="1" noChangeArrowheads="1"/>
          </p:cNvSpPr>
          <p:nvPr>
            <p:ph type="body" idx="1"/>
          </p:nvPr>
        </p:nvSpPr>
        <p:spPr>
          <a:xfrm>
            <a:off x="705327" y="4422460"/>
            <a:ext cx="5642610" cy="4188778"/>
          </a:xfrm>
          <a:noFill/>
          <a:ln/>
        </p:spPr>
        <p:txBody>
          <a:bodyPr/>
          <a:lstStyle/>
          <a:p>
            <a:endParaRPr lang="en-US" dirty="0"/>
          </a:p>
        </p:txBody>
      </p:sp>
    </p:spTree>
    <p:extLst>
      <p:ext uri="{BB962C8B-B14F-4D97-AF65-F5344CB8AC3E}">
        <p14:creationId xmlns:p14="http://schemas.microsoft.com/office/powerpoint/2010/main" val="365835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Rot="1" noChangeAspect="1" noChangeArrowheads="1" noTextEdit="1"/>
          </p:cNvSpPr>
          <p:nvPr>
            <p:ph type="sldImg"/>
          </p:nvPr>
        </p:nvSpPr>
        <p:spPr>
          <a:xfrm>
            <a:off x="1198563" y="696913"/>
            <a:ext cx="4656137" cy="3492500"/>
          </a:xfrm>
          <a:ln/>
        </p:spPr>
      </p:sp>
      <p:sp>
        <p:nvSpPr>
          <p:cNvPr id="4331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750177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84</a:t>
            </a:fld>
            <a:endParaRPr lang="en-US">
              <a:solidFill>
                <a:prstClr val="black"/>
              </a:solidFill>
            </a:endParaRPr>
          </a:p>
        </p:txBody>
      </p:sp>
    </p:spTree>
    <p:extLst>
      <p:ext uri="{BB962C8B-B14F-4D97-AF65-F5344CB8AC3E}">
        <p14:creationId xmlns:p14="http://schemas.microsoft.com/office/powerpoint/2010/main" val="468037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85</a:t>
            </a:fld>
            <a:endParaRPr lang="en-US">
              <a:solidFill>
                <a:prstClr val="black"/>
              </a:solidFill>
            </a:endParaRPr>
          </a:p>
        </p:txBody>
      </p:sp>
    </p:spTree>
    <p:extLst>
      <p:ext uri="{BB962C8B-B14F-4D97-AF65-F5344CB8AC3E}">
        <p14:creationId xmlns:p14="http://schemas.microsoft.com/office/powerpoint/2010/main" val="1121190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86</a:t>
            </a:fld>
            <a:endParaRPr lang="en-US">
              <a:solidFill>
                <a:prstClr val="black"/>
              </a:solidFill>
            </a:endParaRPr>
          </a:p>
        </p:txBody>
      </p:sp>
    </p:spTree>
    <p:extLst>
      <p:ext uri="{BB962C8B-B14F-4D97-AF65-F5344CB8AC3E}">
        <p14:creationId xmlns:p14="http://schemas.microsoft.com/office/powerpoint/2010/main" val="672524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99</a:t>
            </a:fld>
            <a:endParaRPr lang="en-US">
              <a:solidFill>
                <a:prstClr val="black"/>
              </a:solidFill>
            </a:endParaRPr>
          </a:p>
        </p:txBody>
      </p:sp>
    </p:spTree>
    <p:extLst>
      <p:ext uri="{BB962C8B-B14F-4D97-AF65-F5344CB8AC3E}">
        <p14:creationId xmlns:p14="http://schemas.microsoft.com/office/powerpoint/2010/main" val="2351981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103</a:t>
            </a:fld>
            <a:endParaRPr lang="en-US">
              <a:solidFill>
                <a:prstClr val="black"/>
              </a:solidFill>
            </a:endParaRPr>
          </a:p>
        </p:txBody>
      </p:sp>
    </p:spTree>
    <p:extLst>
      <p:ext uri="{BB962C8B-B14F-4D97-AF65-F5344CB8AC3E}">
        <p14:creationId xmlns:p14="http://schemas.microsoft.com/office/powerpoint/2010/main" val="1566589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106</a:t>
            </a:fld>
            <a:endParaRPr lang="en-US">
              <a:solidFill>
                <a:prstClr val="black"/>
              </a:solidFill>
            </a:endParaRPr>
          </a:p>
        </p:txBody>
      </p:sp>
    </p:spTree>
    <p:extLst>
      <p:ext uri="{BB962C8B-B14F-4D97-AF65-F5344CB8AC3E}">
        <p14:creationId xmlns:p14="http://schemas.microsoft.com/office/powerpoint/2010/main" val="306629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115</a:t>
            </a:fld>
            <a:endParaRPr lang="en-US">
              <a:solidFill>
                <a:prstClr val="black"/>
              </a:solidFill>
            </a:endParaRPr>
          </a:p>
        </p:txBody>
      </p:sp>
    </p:spTree>
    <p:extLst>
      <p:ext uri="{BB962C8B-B14F-4D97-AF65-F5344CB8AC3E}">
        <p14:creationId xmlns:p14="http://schemas.microsoft.com/office/powerpoint/2010/main" val="408197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9831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08231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1198563" y="696913"/>
            <a:ext cx="4656137" cy="3492500"/>
          </a:xfrm>
          <a:ln/>
        </p:spPr>
      </p:sp>
      <p:sp>
        <p:nvSpPr>
          <p:cNvPr id="41472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78549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7058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1727894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93738"/>
            <a:ext cx="4614863" cy="3462337"/>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pPr>
                <a:defRPr/>
              </a:pPr>
              <a:t>28</a:t>
            </a:fld>
            <a:endParaRPr lang="en-US"/>
          </a:p>
        </p:txBody>
      </p:sp>
    </p:spTree>
    <p:extLst>
      <p:ext uri="{BB962C8B-B14F-4D97-AF65-F5344CB8AC3E}">
        <p14:creationId xmlns:p14="http://schemas.microsoft.com/office/powerpoint/2010/main" val="934885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8563" y="696913"/>
            <a:ext cx="4656137" cy="34925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E914750-A2BF-4E2C-B17E-90A1B7FB71C7}"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1436527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96809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7" r:id="rId9"/>
    <p:sldLayoutId id="2147483706"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86.tiff"/><Relationship Id="rId4" Type="http://schemas.openxmlformats.org/officeDocument/2006/relationships/image" Target="../media/image85.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89.tiff"/><Relationship Id="rId4" Type="http://schemas.openxmlformats.org/officeDocument/2006/relationships/image" Target="../media/image88.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95.png"/><Relationship Id="rId4"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64.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18" Type="http://schemas.openxmlformats.org/officeDocument/2006/relationships/image" Target="../media/image12.png"/><Relationship Id="rId3" Type="http://schemas.openxmlformats.org/officeDocument/2006/relationships/oleObject" Target="../embeddings/oleObject1.bin"/><Relationship Id="rId7" Type="http://schemas.openxmlformats.org/officeDocument/2006/relationships/image" Target="../media/image4.wmf"/><Relationship Id="rId12" Type="http://schemas.openxmlformats.org/officeDocument/2006/relationships/oleObject" Target="../embeddings/oleObject4.bin"/><Relationship Id="rId17" Type="http://schemas.openxmlformats.org/officeDocument/2006/relationships/image" Target="../media/image8.wmf"/><Relationship Id="rId2" Type="http://schemas.openxmlformats.org/officeDocument/2006/relationships/slideLayout" Target="../slideLayouts/slideLayout9.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image" Target="../media/image9.png"/><Relationship Id="rId15" Type="http://schemas.openxmlformats.org/officeDocument/2006/relationships/image" Target="../media/image7.wmf"/><Relationship Id="rId10" Type="http://schemas.openxmlformats.org/officeDocument/2006/relationships/image" Target="../media/image9.jpg"/><Relationship Id="rId4" Type="http://schemas.openxmlformats.org/officeDocument/2006/relationships/image" Target="../media/image3.wmf"/><Relationship Id="rId9" Type="http://schemas.openxmlformats.org/officeDocument/2006/relationships/image" Target="../media/image5.wmf"/><Relationship Id="rId14"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7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4C69-4B55-7C4A-93FF-14632D734AAC}"/>
              </a:ext>
            </a:extLst>
          </p:cNvPr>
          <p:cNvSpPr>
            <a:spLocks noGrp="1"/>
          </p:cNvSpPr>
          <p:nvPr>
            <p:ph type="ctrTitle"/>
          </p:nvPr>
        </p:nvSpPr>
        <p:spPr/>
        <p:txBody>
          <a:bodyPr/>
          <a:lstStyle/>
          <a:p>
            <a:r>
              <a:rPr lang="en-US" dirty="0"/>
              <a:t>Model Appropriateness</a:t>
            </a:r>
          </a:p>
        </p:txBody>
      </p:sp>
      <p:sp>
        <p:nvSpPr>
          <p:cNvPr id="5" name="Subtitle 4"/>
          <p:cNvSpPr>
            <a:spLocks noGrp="1"/>
          </p:cNvSpPr>
          <p:nvPr>
            <p:ph type="subTitle" idx="1"/>
          </p:nvPr>
        </p:nvSpPr>
        <p:spPr/>
        <p:txBody>
          <a:bodyPr/>
          <a:lstStyle/>
          <a:p>
            <a:r>
              <a:rPr lang="en-US" dirty="0"/>
              <a:t>Introduction</a:t>
            </a:r>
            <a:endParaRPr lang="en-IN" dirty="0"/>
          </a:p>
        </p:txBody>
      </p:sp>
    </p:spTree>
    <p:extLst>
      <p:ext uri="{BB962C8B-B14F-4D97-AF65-F5344CB8AC3E}">
        <p14:creationId xmlns:p14="http://schemas.microsoft.com/office/powerpoint/2010/main" val="334479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7416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1" y="1602000"/>
            <a:ext cx="8229600" cy="4435943"/>
          </a:xfrm>
          <a:prstGeom prst="rect">
            <a:avLst/>
          </a:prstGeom>
          <a:noFill/>
        </p:spPr>
        <p:txBody>
          <a:bodyPr wrap="square" rtlCol="0">
            <a:noAutofit/>
          </a:bodyPr>
          <a:lstStyle/>
          <a:p>
            <a:pPr fontAlgn="base">
              <a:spcBef>
                <a:spcPts val="600"/>
              </a:spcBef>
              <a:spcAft>
                <a:spcPct val="0"/>
              </a:spcAft>
            </a:pPr>
            <a:r>
              <a:rPr lang="en-US" sz="2400" dirty="0">
                <a:latin typeface="Arial" charset="0"/>
              </a:rPr>
              <a:t>Clearly neither model produced realizations that were very similar to the sunspot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sunspot data has an asymmetric appearance in which the peaks are more variable than the troughs</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AR models produce no such asymmetry</a:t>
            </a:r>
          </a:p>
          <a:p>
            <a:pPr marL="800100" lvl="1" indent="-342900" fontAlgn="base">
              <a:spcBef>
                <a:spcPts val="600"/>
              </a:spcBef>
              <a:spcAft>
                <a:spcPct val="0"/>
              </a:spcAft>
              <a:buFont typeface="Arial" panose="020B0604020202020204" pitchFamily="34" charset="0"/>
              <a:buChar char="•"/>
            </a:pPr>
            <a:r>
              <a:rPr lang="en-US" sz="2000" dirty="0">
                <a:latin typeface="Arial" charset="0"/>
              </a:rPr>
              <a:t>Might need nonlinear models not covered here</a:t>
            </a:r>
          </a:p>
          <a:p>
            <a:pPr marL="342900" indent="-342900" fontAlgn="base">
              <a:spcBef>
                <a:spcPts val="600"/>
              </a:spcBef>
              <a:spcAft>
                <a:spcPct val="0"/>
              </a:spcAft>
              <a:buFont typeface="Arial" panose="020B0604020202020204" pitchFamily="34" charset="0"/>
              <a:buChar char="•"/>
            </a:pPr>
            <a:r>
              <a:rPr lang="en-US" sz="2400" dirty="0">
                <a:latin typeface="Arial" charset="0"/>
              </a:rPr>
              <a:t>Also, the cyclic behavior holds together stronger in the sunspot data than in the realizations from the two models</a:t>
            </a:r>
          </a:p>
          <a:p>
            <a:pPr marL="800100" lvl="1" indent="-342900" fontAlgn="base">
              <a:spcBef>
                <a:spcPts val="600"/>
              </a:spcBef>
              <a:spcAft>
                <a:spcPct val="0"/>
              </a:spcAft>
              <a:buFont typeface="Arial" panose="020B0604020202020204" pitchFamily="34" charset="0"/>
              <a:buChar char="•"/>
            </a:pPr>
            <a:r>
              <a:rPr lang="en-US" sz="2000" dirty="0">
                <a:latin typeface="Arial" charset="0"/>
              </a:rPr>
              <a:t>Although the cycles may tend to hold up better in the AR(8) realizations</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3714445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28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3E07-5F27-A84B-95F7-981947B0DB16}"/>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C12D52FF-733B-C841-838C-555E5A095065}"/>
              </a:ext>
            </a:extLst>
          </p:cNvPr>
          <p:cNvSpPr>
            <a:spLocks noGrp="1"/>
          </p:cNvSpPr>
          <p:nvPr>
            <p:ph type="subTitle" idx="1"/>
          </p:nvPr>
        </p:nvSpPr>
        <p:spPr/>
        <p:txBody>
          <a:bodyPr/>
          <a:lstStyle/>
          <a:p>
            <a:r>
              <a:rPr lang="en-US"/>
              <a:t>Comparing Autocorrelations</a:t>
            </a:r>
            <a:endParaRPr lang="en-US" dirty="0"/>
          </a:p>
        </p:txBody>
      </p:sp>
    </p:spTree>
    <p:extLst>
      <p:ext uri="{BB962C8B-B14F-4D97-AF65-F5344CB8AC3E}">
        <p14:creationId xmlns:p14="http://schemas.microsoft.com/office/powerpoint/2010/main" val="28757566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50526" t="2673" r="2427" b="55148"/>
          <a:stretch/>
        </p:blipFill>
        <p:spPr>
          <a:xfrm>
            <a:off x="3547716" y="1824567"/>
            <a:ext cx="2048568" cy="1833033"/>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52895" t="6722" r="2765" b="17527"/>
          <a:stretch/>
        </p:blipFill>
        <p:spPr>
          <a:xfrm>
            <a:off x="5207000" y="4128755"/>
            <a:ext cx="2454840" cy="175769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535" t="6727" r="52702" b="16879"/>
          <a:stretch/>
        </p:blipFill>
        <p:spPr>
          <a:xfrm>
            <a:off x="1396999" y="4118767"/>
            <a:ext cx="2489201" cy="1775911"/>
          </a:xfrm>
          <a:prstGeom prst="rect">
            <a:avLst/>
          </a:prstGeom>
        </p:spPr>
      </p:pic>
      <p:sp>
        <p:nvSpPr>
          <p:cNvPr id="8" name="TextBox 7"/>
          <p:cNvSpPr txBox="1"/>
          <p:nvPr/>
        </p:nvSpPr>
        <p:spPr>
          <a:xfrm>
            <a:off x="3857172" y="1484263"/>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765300" y="3775969"/>
            <a:ext cx="2082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49900" y="3775969"/>
            <a:ext cx="2057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sp>
        <p:nvSpPr>
          <p:cNvPr id="12" name="TextBox 11"/>
          <p:cNvSpPr txBox="1"/>
          <p:nvPr/>
        </p:nvSpPr>
        <p:spPr>
          <a:xfrm>
            <a:off x="457200" y="2438400"/>
            <a:ext cx="1981200" cy="94775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autocorrelations</a:t>
            </a:r>
          </a:p>
        </p:txBody>
      </p:sp>
      <p:cxnSp>
        <p:nvCxnSpPr>
          <p:cNvPr id="17" name="Straight Arrow Connector 16"/>
          <p:cNvCxnSpPr>
            <a:stCxn id="12" idx="2"/>
          </p:cNvCxnSpPr>
          <p:nvPr/>
        </p:nvCxnSpPr>
        <p:spPr bwMode="auto">
          <a:xfrm>
            <a:off x="1447800" y="3386156"/>
            <a:ext cx="1063675" cy="1276320"/>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a:off x="2444794" y="3137040"/>
            <a:ext cx="3930606" cy="1428610"/>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6248400" y="2438400"/>
            <a:ext cx="2438400" cy="121060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sample autocorrelations from the realizations</a:t>
            </a:r>
          </a:p>
        </p:txBody>
      </p:sp>
      <p:sp>
        <p:nvSpPr>
          <p:cNvPr id="21" name="TextBox 20"/>
          <p:cNvSpPr txBox="1"/>
          <p:nvPr/>
        </p:nvSpPr>
        <p:spPr>
          <a:xfrm>
            <a:off x="955750" y="5926874"/>
            <a:ext cx="7232500" cy="364271"/>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autocorrelations track the sunspot autocorrelations much better</a:t>
            </a:r>
          </a:p>
        </p:txBody>
      </p:sp>
      <p:sp>
        <p:nvSpPr>
          <p:cNvPr id="3" name="Title 2"/>
          <p:cNvSpPr>
            <a:spLocks noGrp="1"/>
          </p:cNvSpPr>
          <p:nvPr>
            <p:ph type="title"/>
          </p:nvPr>
        </p:nvSpPr>
        <p:spPr/>
        <p:txBody>
          <a:bodyPr/>
          <a:lstStyle/>
          <a:p>
            <a:r>
              <a:rPr lang="en-IN" sz="3200" dirty="0"/>
              <a:t>Sunspot Models: </a:t>
            </a:r>
            <a:br>
              <a:rPr lang="en-IN" sz="3200" dirty="0"/>
            </a:br>
            <a:r>
              <a:rPr lang="en-IN" sz="3200" dirty="0"/>
              <a:t>Comparing Autocorrelations</a:t>
            </a:r>
          </a:p>
        </p:txBody>
      </p:sp>
    </p:spTree>
    <p:extLst>
      <p:ext uri="{BB962C8B-B14F-4D97-AF65-F5344CB8AC3E}">
        <p14:creationId xmlns:p14="http://schemas.microsoft.com/office/powerpoint/2010/main" val="40136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0"/>
                                        </p:tgtEl>
                                      </p:cBhvr>
                                    </p:animEffect>
                                    <p:set>
                                      <p:cBhvr>
                                        <p:cTn id="62" dur="1" fill="hold">
                                          <p:stCondLst>
                                            <p:cond delay="499"/>
                                          </p:stCondLst>
                                        </p:cTn>
                                        <p:tgtEl>
                                          <p:spTgt spid="2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animBg="1"/>
      <p:bldP spid="12" grpId="1" animBg="1"/>
      <p:bldP spid="20" grpId="0" animBg="1"/>
      <p:bldP spid="20" grpId="1"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4605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E0AD-EC68-ED47-9BB2-97A73DAE19C1}"/>
              </a:ext>
            </a:extLst>
          </p:cNvPr>
          <p:cNvSpPr>
            <a:spLocks noGrp="1"/>
          </p:cNvSpPr>
          <p:nvPr>
            <p:ph type="ctrTitle"/>
          </p:nvPr>
        </p:nvSpPr>
        <p:spPr/>
        <p:txBody>
          <a:bodyPr>
            <a:noAutofit/>
          </a:bodyPr>
          <a:lstStyle/>
          <a:p>
            <a:r>
              <a:rPr lang="en-US" dirty="0"/>
              <a:t>Sunspot Models</a:t>
            </a:r>
          </a:p>
        </p:txBody>
      </p:sp>
      <p:sp>
        <p:nvSpPr>
          <p:cNvPr id="3" name="Subtitle 2">
            <a:extLst>
              <a:ext uri="{FF2B5EF4-FFF2-40B4-BE49-F238E27FC236}">
                <a16:creationId xmlns:a16="http://schemas.microsoft.com/office/drawing/2014/main" id="{1362C630-0DEC-484D-BE1B-8719B0C14D99}"/>
              </a:ext>
            </a:extLst>
          </p:cNvPr>
          <p:cNvSpPr>
            <a:spLocks noGrp="1"/>
          </p:cNvSpPr>
          <p:nvPr>
            <p:ph type="subTitle" idx="1"/>
          </p:nvPr>
        </p:nvSpPr>
        <p:spPr/>
        <p:txBody>
          <a:bodyPr>
            <a:noAutofit/>
          </a:bodyPr>
          <a:lstStyle/>
          <a:p>
            <a:r>
              <a:rPr lang="en-US" dirty="0"/>
              <a:t>Comparing Spectral Densities</a:t>
            </a:r>
          </a:p>
        </p:txBody>
      </p:sp>
    </p:spTree>
    <p:extLst>
      <p:ext uri="{BB962C8B-B14F-4D97-AF65-F5344CB8AC3E}">
        <p14:creationId xmlns:p14="http://schemas.microsoft.com/office/powerpoint/2010/main" val="8620791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53990" t="7301" r="3055" b="18013"/>
          <a:stretch/>
        </p:blipFill>
        <p:spPr>
          <a:xfrm>
            <a:off x="5370288" y="3975100"/>
            <a:ext cx="2253850" cy="1636713"/>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430" t="6614" r="52741" b="17351"/>
          <a:stretch/>
        </p:blipFill>
        <p:spPr>
          <a:xfrm>
            <a:off x="3452992" y="1819742"/>
            <a:ext cx="2238016" cy="1621621"/>
          </a:xfrm>
          <a:prstGeom prst="rect">
            <a:avLst/>
          </a:prstGeom>
        </p:spPr>
      </p:pic>
      <p:sp>
        <p:nvSpPr>
          <p:cNvPr id="8" name="TextBox 7"/>
          <p:cNvSpPr txBox="1"/>
          <p:nvPr/>
        </p:nvSpPr>
        <p:spPr>
          <a:xfrm>
            <a:off x="3766458" y="1483200"/>
            <a:ext cx="18288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1845933" y="3631168"/>
            <a:ext cx="1958813"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 model</a:t>
            </a:r>
          </a:p>
        </p:txBody>
      </p:sp>
      <p:sp>
        <p:nvSpPr>
          <p:cNvPr id="10" name="TextBox 9"/>
          <p:cNvSpPr txBox="1"/>
          <p:nvPr/>
        </p:nvSpPr>
        <p:spPr>
          <a:xfrm>
            <a:off x="5561052" y="3631168"/>
            <a:ext cx="2063086"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model</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561" t="6795" r="53089" b="18519"/>
          <a:stretch/>
        </p:blipFill>
        <p:spPr>
          <a:xfrm>
            <a:off x="1563186" y="3987800"/>
            <a:ext cx="2226320" cy="1602019"/>
          </a:xfrm>
          <a:prstGeom prst="rect">
            <a:avLst/>
          </a:prstGeom>
        </p:spPr>
      </p:pic>
      <p:sp>
        <p:nvSpPr>
          <p:cNvPr id="13" name="TextBox 12"/>
          <p:cNvSpPr txBox="1"/>
          <p:nvPr/>
        </p:nvSpPr>
        <p:spPr>
          <a:xfrm>
            <a:off x="457200" y="2491757"/>
            <a:ext cx="1790964" cy="93653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Dark curve shows sunspot spectral density</a:t>
            </a:r>
          </a:p>
        </p:txBody>
      </p:sp>
      <p:cxnSp>
        <p:nvCxnSpPr>
          <p:cNvPr id="14" name="Straight Arrow Connector 13"/>
          <p:cNvCxnSpPr>
            <a:stCxn id="13" idx="2"/>
          </p:cNvCxnSpPr>
          <p:nvPr/>
        </p:nvCxnSpPr>
        <p:spPr bwMode="auto">
          <a:xfrm>
            <a:off x="1352682" y="3428292"/>
            <a:ext cx="895218" cy="810333"/>
          </a:xfrm>
          <a:prstGeom prst="straightConnector1">
            <a:avLst/>
          </a:prstGeom>
          <a:noFill/>
          <a:ln w="25400" cap="flat" cmpd="sng" algn="ctr">
            <a:solidFill>
              <a:srgbClr val="FF0000"/>
            </a:solidFill>
            <a:prstDash val="solid"/>
            <a:round/>
            <a:headEnd type="none" w="med" len="med"/>
            <a:tailEnd type="triangle"/>
          </a:ln>
          <a:effectLst/>
        </p:spPr>
      </p:cxnSp>
      <p:cxnSp>
        <p:nvCxnSpPr>
          <p:cNvPr id="15" name="Straight Arrow Connector 14"/>
          <p:cNvCxnSpPr>
            <a:stCxn id="13" idx="3"/>
          </p:cNvCxnSpPr>
          <p:nvPr/>
        </p:nvCxnSpPr>
        <p:spPr bwMode="auto">
          <a:xfrm>
            <a:off x="2248164" y="2960025"/>
            <a:ext cx="3814499" cy="1316700"/>
          </a:xfrm>
          <a:prstGeom prst="straightConnector1">
            <a:avLst/>
          </a:prstGeom>
          <a:noFill/>
          <a:ln w="25400" cap="flat" cmpd="sng" algn="ctr">
            <a:solidFill>
              <a:srgbClr val="FF0000"/>
            </a:solidFill>
            <a:prstDash val="solid"/>
            <a:round/>
            <a:headEnd type="none" w="med" len="med"/>
            <a:tailEnd type="triangle"/>
          </a:ln>
          <a:effectLst/>
        </p:spPr>
      </p:cxnSp>
      <p:sp>
        <p:nvSpPr>
          <p:cNvPr id="17" name="TextBox 16"/>
          <p:cNvSpPr txBox="1"/>
          <p:nvPr/>
        </p:nvSpPr>
        <p:spPr>
          <a:xfrm>
            <a:off x="6413500" y="2200365"/>
            <a:ext cx="2273300" cy="122792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4 other curves in each plot are the spectral densities from the realizations</a:t>
            </a:r>
          </a:p>
        </p:txBody>
      </p:sp>
      <p:sp>
        <p:nvSpPr>
          <p:cNvPr id="6" name="TextBox 5"/>
          <p:cNvSpPr txBox="1"/>
          <p:nvPr/>
        </p:nvSpPr>
        <p:spPr>
          <a:xfrm>
            <a:off x="457200" y="5664200"/>
            <a:ext cx="8229600" cy="65785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AR(8) spectral densities do a better job of showing a peak at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=0</a:t>
            </a:r>
            <a:r>
              <a:rPr lang="en-US" dirty="0">
                <a:latin typeface="Arial" charset="0"/>
              </a:rPr>
              <a:t> (AR(2) model only has one peak in its true spectral density).</a:t>
            </a:r>
          </a:p>
        </p:txBody>
      </p:sp>
      <p:sp>
        <p:nvSpPr>
          <p:cNvPr id="18" name="TextBox 17"/>
          <p:cNvSpPr txBox="1"/>
          <p:nvPr/>
        </p:nvSpPr>
        <p:spPr>
          <a:xfrm>
            <a:off x="457200" y="1483200"/>
            <a:ext cx="2667000" cy="91713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Peak at zero has to do with wandering behavior of peak sizes</a:t>
            </a:r>
          </a:p>
        </p:txBody>
      </p:sp>
      <p:cxnSp>
        <p:nvCxnSpPr>
          <p:cNvPr id="20" name="Straight Arrow Connector 19"/>
          <p:cNvCxnSpPr>
            <a:stCxn id="18" idx="3"/>
          </p:cNvCxnSpPr>
          <p:nvPr/>
        </p:nvCxnSpPr>
        <p:spPr bwMode="auto">
          <a:xfrm>
            <a:off x="3124200" y="1941765"/>
            <a:ext cx="619125" cy="115635"/>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Spectral Densities</a:t>
            </a:r>
          </a:p>
        </p:txBody>
      </p:sp>
    </p:spTree>
    <p:extLst>
      <p:ext uri="{BB962C8B-B14F-4D97-AF65-F5344CB8AC3E}">
        <p14:creationId xmlns:p14="http://schemas.microsoft.com/office/powerpoint/2010/main" val="172756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3" grpId="1" animBg="1"/>
      <p:bldP spid="17" grpId="0" animBg="1"/>
      <p:bldP spid="17" grpId="1" animBg="1"/>
      <p:bldP spid="6" grpId="0" animBg="1"/>
      <p:bldP spid="18" grpId="0" animBg="1"/>
      <p:bldP spid="18"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B9C9-2C3D-5A42-8144-047945C6BD24}"/>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E5D03210-4CFD-1749-AB55-EE2183A50258}"/>
              </a:ext>
            </a:extLst>
          </p:cNvPr>
          <p:cNvSpPr>
            <a:spLocks noGrp="1"/>
          </p:cNvSpPr>
          <p:nvPr>
            <p:ph type="subTitle" idx="1"/>
          </p:nvPr>
        </p:nvSpPr>
        <p:spPr/>
        <p:txBody>
          <a:bodyPr/>
          <a:lstStyle/>
          <a:p>
            <a:r>
              <a:rPr lang="en-US"/>
              <a:t>Comparing Forecasts</a:t>
            </a:r>
            <a:endParaRPr lang="en-US" dirty="0"/>
          </a:p>
        </p:txBody>
      </p:sp>
    </p:spTree>
    <p:extLst>
      <p:ext uri="{BB962C8B-B14F-4D97-AF65-F5344CB8AC3E}">
        <p14:creationId xmlns:p14="http://schemas.microsoft.com/office/powerpoint/2010/main" val="2339277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107" b="23966"/>
          <a:stretch/>
        </p:blipFill>
        <p:spPr>
          <a:xfrm>
            <a:off x="1524000" y="2274182"/>
            <a:ext cx="2690671" cy="1528745"/>
          </a:xfrm>
          <a:prstGeom prst="rect">
            <a:avLst/>
          </a:prstGeom>
        </p:spPr>
      </p:pic>
      <p:pic>
        <p:nvPicPr>
          <p:cNvPr id="9" name="Picture 8"/>
          <p:cNvPicPr>
            <a:picLocks noChangeAspect="1"/>
          </p:cNvPicPr>
          <p:nvPr/>
        </p:nvPicPr>
        <p:blipFill rotWithShape="1">
          <a:blip r:embed="rId3"/>
          <a:srcRect t="20241" b="24398"/>
          <a:stretch/>
        </p:blipFill>
        <p:spPr>
          <a:xfrm>
            <a:off x="4724400" y="2320769"/>
            <a:ext cx="2690671" cy="1486690"/>
          </a:xfrm>
          <a:prstGeom prst="rect">
            <a:avLst/>
          </a:prstGeom>
        </p:spPr>
      </p:pic>
      <p:pic>
        <p:nvPicPr>
          <p:cNvPr id="13" name="Picture 12"/>
          <p:cNvPicPr>
            <a:picLocks noChangeAspect="1"/>
          </p:cNvPicPr>
          <p:nvPr/>
        </p:nvPicPr>
        <p:blipFill rotWithShape="1">
          <a:blip r:embed="rId4"/>
          <a:srcRect t="18445" b="23480"/>
          <a:stretch/>
        </p:blipFill>
        <p:spPr>
          <a:xfrm>
            <a:off x="1500329" y="4721485"/>
            <a:ext cx="2690671" cy="1559573"/>
          </a:xfrm>
          <a:prstGeom prst="rect">
            <a:avLst/>
          </a:prstGeom>
        </p:spPr>
      </p:pic>
      <p:pic>
        <p:nvPicPr>
          <p:cNvPr id="15" name="Picture 14"/>
          <p:cNvPicPr>
            <a:picLocks noChangeAspect="1"/>
          </p:cNvPicPr>
          <p:nvPr/>
        </p:nvPicPr>
        <p:blipFill rotWithShape="1">
          <a:blip r:embed="rId5"/>
          <a:srcRect t="19223" b="24153"/>
          <a:stretch/>
        </p:blipFill>
        <p:spPr>
          <a:xfrm>
            <a:off x="4715243" y="4745937"/>
            <a:ext cx="2690671" cy="1520607"/>
          </a:xfrm>
          <a:prstGeom prst="rect">
            <a:avLst/>
          </a:prstGeom>
        </p:spPr>
      </p:pic>
      <p:sp>
        <p:nvSpPr>
          <p:cNvPr id="7" name="TextBox 6"/>
          <p:cNvSpPr txBox="1"/>
          <p:nvPr/>
        </p:nvSpPr>
        <p:spPr>
          <a:xfrm>
            <a:off x="3238500" y="1602000"/>
            <a:ext cx="2667000" cy="406959"/>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next 50</a:t>
            </a:r>
          </a:p>
        </p:txBody>
      </p:sp>
      <p:sp>
        <p:nvSpPr>
          <p:cNvPr id="8" name="TextBox 7"/>
          <p:cNvSpPr txBox="1"/>
          <p:nvPr/>
        </p:nvSpPr>
        <p:spPr>
          <a:xfrm>
            <a:off x="2195286" y="2024742"/>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0" name="TextBox 9"/>
          <p:cNvSpPr txBox="1"/>
          <p:nvPr/>
        </p:nvSpPr>
        <p:spPr>
          <a:xfrm>
            <a:off x="5638800" y="2024742"/>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1" name="TextBox 10"/>
          <p:cNvSpPr txBox="1"/>
          <p:nvPr/>
        </p:nvSpPr>
        <p:spPr>
          <a:xfrm>
            <a:off x="3238500" y="3945820"/>
            <a:ext cx="2667000" cy="397580"/>
          </a:xfrm>
          <a:prstGeom prst="rect">
            <a:avLst/>
          </a:prstGeom>
          <a:noFill/>
          <a:ln w="38100">
            <a:solidFill>
              <a:srgbClr val="FF0000"/>
            </a:solidFill>
          </a:ln>
        </p:spPr>
        <p:txBody>
          <a:bodyPr wrap="square" rtlCol="0">
            <a:noAutofit/>
          </a:bodyPr>
          <a:lstStyle/>
          <a:p>
            <a:pPr algn="ctr" fontAlgn="base">
              <a:spcBef>
                <a:spcPts val="600"/>
              </a:spcBef>
              <a:spcAft>
                <a:spcPct val="0"/>
              </a:spcAft>
            </a:pPr>
            <a:r>
              <a:rPr lang="en-US" sz="2000" b="1" dirty="0">
                <a:latin typeface="Arial" charset="0"/>
              </a:rPr>
              <a:t>Forecast last 50</a:t>
            </a:r>
          </a:p>
        </p:txBody>
      </p:sp>
      <p:sp>
        <p:nvSpPr>
          <p:cNvPr id="14" name="TextBox 13"/>
          <p:cNvSpPr txBox="1"/>
          <p:nvPr/>
        </p:nvSpPr>
        <p:spPr>
          <a:xfrm>
            <a:off x="2197100" y="4467247"/>
            <a:ext cx="1066800" cy="450893"/>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AR(2)</a:t>
            </a:r>
          </a:p>
        </p:txBody>
      </p:sp>
      <p:sp>
        <p:nvSpPr>
          <p:cNvPr id="16" name="TextBox 15"/>
          <p:cNvSpPr txBox="1"/>
          <p:nvPr/>
        </p:nvSpPr>
        <p:spPr>
          <a:xfrm>
            <a:off x="5642429" y="4467247"/>
            <a:ext cx="1066800" cy="439287"/>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a:t>
            </a:r>
          </a:p>
        </p:txBody>
      </p:sp>
      <p:sp>
        <p:nvSpPr>
          <p:cNvPr id="17" name="TextBox 16"/>
          <p:cNvSpPr txBox="1"/>
          <p:nvPr/>
        </p:nvSpPr>
        <p:spPr>
          <a:xfrm>
            <a:off x="7391400" y="1602000"/>
            <a:ext cx="1295400" cy="917200"/>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These look better than AR(2)</a:t>
            </a:r>
          </a:p>
        </p:txBody>
      </p:sp>
      <p:cxnSp>
        <p:nvCxnSpPr>
          <p:cNvPr id="19" name="Straight Arrow Connector 18"/>
          <p:cNvCxnSpPr>
            <a:stCxn id="17" idx="2"/>
          </p:cNvCxnSpPr>
          <p:nvPr/>
        </p:nvCxnSpPr>
        <p:spPr bwMode="auto">
          <a:xfrm flipH="1">
            <a:off x="6965950" y="2519200"/>
            <a:ext cx="1073150" cy="551025"/>
          </a:xfrm>
          <a:prstGeom prst="straightConnector1">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7547429" y="3945820"/>
            <a:ext cx="1139372" cy="928205"/>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Forecast peak at a trough!</a:t>
            </a:r>
          </a:p>
        </p:txBody>
      </p:sp>
      <p:cxnSp>
        <p:nvCxnSpPr>
          <p:cNvPr id="21" name="Straight Arrow Connector 20"/>
          <p:cNvCxnSpPr>
            <a:stCxn id="20" idx="1"/>
          </p:cNvCxnSpPr>
          <p:nvPr/>
        </p:nvCxnSpPr>
        <p:spPr bwMode="auto">
          <a:xfrm flipH="1">
            <a:off x="7067551" y="4409923"/>
            <a:ext cx="479878" cy="1203477"/>
          </a:xfrm>
          <a:prstGeom prst="straightConnector1">
            <a:avLst/>
          </a:prstGeom>
          <a:noFill/>
          <a:ln w="25400" cap="flat" cmpd="sng" algn="ctr">
            <a:solidFill>
              <a:srgbClr val="FF0000"/>
            </a:solidFill>
            <a:prstDash val="solid"/>
            <a:round/>
            <a:headEnd type="none" w="med" len="med"/>
            <a:tailEnd type="triangle"/>
          </a:ln>
          <a:effectLst/>
        </p:spPr>
      </p:cxnSp>
      <p:sp>
        <p:nvSpPr>
          <p:cNvPr id="26" name="TextBox 25"/>
          <p:cNvSpPr txBox="1"/>
          <p:nvPr/>
        </p:nvSpPr>
        <p:spPr>
          <a:xfrm>
            <a:off x="7618917" y="5280794"/>
            <a:ext cx="1000902" cy="450893"/>
          </a:xfrm>
          <a:prstGeom prst="rect">
            <a:avLst/>
          </a:prstGeom>
          <a:noFill/>
        </p:spPr>
        <p:txBody>
          <a:bodyPr wrap="square" rtlCol="0">
            <a:noAutofit/>
          </a:bodyPr>
          <a:lstStyle/>
          <a:p>
            <a:pPr fontAlgn="base">
              <a:spcBef>
                <a:spcPts val="600"/>
              </a:spcBef>
              <a:spcAft>
                <a:spcPct val="0"/>
              </a:spcAft>
            </a:pPr>
            <a:r>
              <a:rPr lang="en-US" sz="2400" dirty="0">
                <a:solidFill>
                  <a:srgbClr val="FF0000"/>
                </a:solidFill>
                <a:latin typeface="Arial" charset="0"/>
              </a:rPr>
              <a:t>Oops!</a:t>
            </a:r>
          </a:p>
        </p:txBody>
      </p:sp>
      <p:sp>
        <p:nvSpPr>
          <p:cNvPr id="3" name="Title 2"/>
          <p:cNvSpPr>
            <a:spLocks noGrp="1"/>
          </p:cNvSpPr>
          <p:nvPr>
            <p:ph type="title"/>
          </p:nvPr>
        </p:nvSpPr>
        <p:spPr>
          <a:xfrm>
            <a:off x="457200" y="228600"/>
            <a:ext cx="8229600" cy="1143000"/>
          </a:xfrm>
        </p:spPr>
        <p:txBody>
          <a:bodyPr/>
          <a:lstStyle/>
          <a:p>
            <a:r>
              <a:rPr lang="en-IN" sz="3600" dirty="0"/>
              <a:t>Sunspot Models: Comparing Forecasts</a:t>
            </a:r>
          </a:p>
        </p:txBody>
      </p:sp>
    </p:spTree>
    <p:extLst>
      <p:ext uri="{BB962C8B-B14F-4D97-AF65-F5344CB8AC3E}">
        <p14:creationId xmlns:p14="http://schemas.microsoft.com/office/powerpoint/2010/main" val="237780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animBg="1"/>
      <p:bldP spid="14" grpId="0"/>
      <p:bldP spid="16" grpId="0"/>
      <p:bldP spid="17" grpId="0" animBg="1"/>
      <p:bldP spid="20"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6528-5304-764E-AD9C-B117E6FDEF65}"/>
              </a:ext>
            </a:extLst>
          </p:cNvPr>
          <p:cNvSpPr>
            <a:spLocks noGrp="1"/>
          </p:cNvSpPr>
          <p:nvPr>
            <p:ph type="ctrTitle"/>
          </p:nvPr>
        </p:nvSpPr>
        <p:spPr/>
        <p:txBody>
          <a:bodyPr/>
          <a:lstStyle/>
          <a:p>
            <a:r>
              <a:rPr lang="en-US" dirty="0"/>
              <a:t>Comments on </a:t>
            </a:r>
            <a:br>
              <a:rPr lang="en-US" dirty="0"/>
            </a:br>
            <a:r>
              <a:rPr lang="en-US" dirty="0"/>
              <a:t>Calculating the Residuals</a:t>
            </a:r>
          </a:p>
        </p:txBody>
      </p:sp>
      <p:sp>
        <p:nvSpPr>
          <p:cNvPr id="3" name="Subtitle 2">
            <a:extLst>
              <a:ext uri="{FF2B5EF4-FFF2-40B4-BE49-F238E27FC236}">
                <a16:creationId xmlns:a16="http://schemas.microsoft.com/office/drawing/2014/main" id="{4D90C5E0-D0D8-1F44-A667-2786AEC03A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54795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858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35D3-E980-7D4D-BBDB-C948E64D24C1}"/>
              </a:ext>
            </a:extLst>
          </p:cNvPr>
          <p:cNvSpPr>
            <a:spLocks noGrp="1"/>
          </p:cNvSpPr>
          <p:nvPr>
            <p:ph type="ctrTitle"/>
          </p:nvPr>
        </p:nvSpPr>
        <p:spPr/>
        <p:txBody>
          <a:bodyPr/>
          <a:lstStyle/>
          <a:p>
            <a:r>
              <a:rPr lang="en-US"/>
              <a:t>Sunspot Models</a:t>
            </a:r>
            <a:endParaRPr lang="en-US" dirty="0"/>
          </a:p>
        </p:txBody>
      </p:sp>
      <p:sp>
        <p:nvSpPr>
          <p:cNvPr id="3" name="Subtitle 2">
            <a:extLst>
              <a:ext uri="{FF2B5EF4-FFF2-40B4-BE49-F238E27FC236}">
                <a16:creationId xmlns:a16="http://schemas.microsoft.com/office/drawing/2014/main" id="{075C06AF-086F-D745-866B-2A0EC3CE8420}"/>
              </a:ext>
            </a:extLst>
          </p:cNvPr>
          <p:cNvSpPr>
            <a:spLocks noGrp="1"/>
          </p:cNvSpPr>
          <p:nvPr>
            <p:ph type="subTitle" idx="1"/>
          </p:nvPr>
        </p:nvSpPr>
        <p:spPr/>
        <p:txBody>
          <a:bodyPr/>
          <a:lstStyle/>
          <a:p>
            <a:r>
              <a:rPr lang="en-US"/>
              <a:t>Summary</a:t>
            </a:r>
            <a:endParaRPr lang="en-US" dirty="0"/>
          </a:p>
        </p:txBody>
      </p:sp>
    </p:spTree>
    <p:extLst>
      <p:ext uri="{BB962C8B-B14F-4D97-AF65-F5344CB8AC3E}">
        <p14:creationId xmlns:p14="http://schemas.microsoft.com/office/powerpoint/2010/main" val="3773562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35301"/>
            <a:ext cx="8534400" cy="4532099"/>
          </a:xfrm>
          <a:prstGeom prst="rect">
            <a:avLst/>
          </a:prstGeom>
          <a:noFill/>
        </p:spPr>
        <p:txBody>
          <a:bodyPr wrap="square" rtlCol="0">
            <a:noAutofit/>
          </a:bodyPr>
          <a:lstStyle/>
          <a:p>
            <a:pPr fontAlgn="base">
              <a:spcBef>
                <a:spcPts val="600"/>
              </a:spcBef>
              <a:spcAft>
                <a:spcPct val="0"/>
              </a:spcAft>
            </a:pPr>
            <a:r>
              <a:rPr lang="en-US" sz="2400" dirty="0">
                <a:latin typeface="Arial" charset="0"/>
              </a:rPr>
              <a:t>The AR(8) model seemed superior to the AR(2) model picked using partial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White noise test more conclusive</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sample autocorrelations</a:t>
            </a:r>
          </a:p>
          <a:p>
            <a:pPr marL="342900" indent="-342900" fontAlgn="base">
              <a:spcBef>
                <a:spcPts val="600"/>
              </a:spcBef>
              <a:spcAft>
                <a:spcPct val="0"/>
              </a:spcAft>
              <a:buFont typeface="Arial" panose="020B0604020202020204" pitchFamily="34" charset="0"/>
              <a:buChar char="•"/>
            </a:pPr>
            <a:r>
              <a:rPr lang="en-US" sz="2400" dirty="0">
                <a:latin typeface="Arial" charset="0"/>
              </a:rPr>
              <a:t>More similar spectral densities that tended to show the peak at zero in the sunspot spectral density</a:t>
            </a:r>
          </a:p>
          <a:p>
            <a:pPr marL="342900" indent="-342900" fontAlgn="base">
              <a:spcBef>
                <a:spcPts val="600"/>
              </a:spcBef>
              <a:spcAft>
                <a:spcPct val="0"/>
              </a:spcAft>
              <a:buFont typeface="Arial" panose="020B0604020202020204" pitchFamily="34" charset="0"/>
              <a:buChar char="•"/>
            </a:pPr>
            <a:r>
              <a:rPr lang="en-US" sz="2400" dirty="0">
                <a:latin typeface="Arial" charset="0"/>
              </a:rPr>
              <a:t>Forecasts pick up the cyclic behavior better</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forecasts of last 50 years got “off cycle”</a:t>
            </a:r>
          </a:p>
          <a:p>
            <a:pPr marL="800100" lvl="1" indent="-342900" fontAlgn="base">
              <a:spcBef>
                <a:spcPts val="600"/>
              </a:spcBef>
              <a:spcAft>
                <a:spcPct val="0"/>
              </a:spcAft>
              <a:buFont typeface="Arial" panose="020B0604020202020204" pitchFamily="34" charset="0"/>
              <a:buChar char="•"/>
            </a:pPr>
            <a:r>
              <a:rPr lang="en-US" sz="2000" dirty="0">
                <a:latin typeface="Arial" charset="0"/>
              </a:rPr>
              <a:t>Sunspot cycle length varies some from cycle to cycle (pseudo periodic)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Be careful about long term forecasts!</a:t>
            </a:r>
          </a:p>
          <a:p>
            <a:pPr marL="342900" indent="-342900" fontAlgn="base">
              <a:spcBef>
                <a:spcPts val="600"/>
              </a:spcBef>
              <a:spcAft>
                <a:spcPct val="0"/>
              </a:spcAft>
              <a:buFont typeface="Arial" panose="020B0604020202020204" pitchFamily="34" charset="0"/>
              <a:buChar char="•"/>
            </a:pPr>
            <a:r>
              <a:rPr lang="en-US" sz="2000" b="1" i="1" dirty="0">
                <a:latin typeface="Arial" charset="0"/>
              </a:rPr>
              <a:t>BONUS: Check Out: https://</a:t>
            </a:r>
            <a:r>
              <a:rPr lang="en-US" sz="2000" b="1" i="1" dirty="0" err="1">
                <a:latin typeface="Arial" charset="0"/>
              </a:rPr>
              <a:t>spaceplace.nasa.gov</a:t>
            </a:r>
            <a:r>
              <a:rPr lang="en-US" sz="2000" b="1" i="1" dirty="0">
                <a:latin typeface="Arial" charset="0"/>
              </a:rPr>
              <a:t>/solar-cycles/</a:t>
            </a:r>
            <a:r>
              <a:rPr lang="en-US" sz="2000" b="1" i="1" dirty="0" err="1">
                <a:latin typeface="Arial" charset="0"/>
              </a:rPr>
              <a:t>en</a:t>
            </a:r>
            <a:r>
              <a:rPr lang="en-US" sz="2000" b="1" i="1" dirty="0">
                <a:latin typeface="Arial" charset="0"/>
              </a:rPr>
              <a:t>/</a:t>
            </a:r>
          </a:p>
        </p:txBody>
      </p:sp>
      <p:sp>
        <p:nvSpPr>
          <p:cNvPr id="5" name="Title 4"/>
          <p:cNvSpPr>
            <a:spLocks noGrp="1"/>
          </p:cNvSpPr>
          <p:nvPr>
            <p:ph type="title"/>
          </p:nvPr>
        </p:nvSpPr>
        <p:spPr/>
        <p:txBody>
          <a:bodyPr/>
          <a:lstStyle/>
          <a:p>
            <a:r>
              <a:rPr lang="en-IN" dirty="0"/>
              <a:t>Sunspot Models: Summary</a:t>
            </a:r>
          </a:p>
        </p:txBody>
      </p:sp>
    </p:spTree>
    <p:extLst>
      <p:ext uri="{BB962C8B-B14F-4D97-AF65-F5344CB8AC3E}">
        <p14:creationId xmlns:p14="http://schemas.microsoft.com/office/powerpoint/2010/main" val="32037036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8797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7673-31F7-A942-8FFF-2A816345DEA8}"/>
              </a:ext>
            </a:extLst>
          </p:cNvPr>
          <p:cNvSpPr>
            <a:spLocks noGrp="1"/>
          </p:cNvSpPr>
          <p:nvPr>
            <p:ph type="ctrTitle"/>
          </p:nvPr>
        </p:nvSpPr>
        <p:spPr/>
        <p:txBody>
          <a:bodyPr/>
          <a:lstStyle/>
          <a:p>
            <a:r>
              <a:rPr lang="en-US"/>
              <a:t>Note to Students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868125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409863"/>
            <a:ext cx="8229600" cy="4305137"/>
          </a:xfrm>
          <a:prstGeom prst="rect">
            <a:avLst/>
          </a:prstGeom>
          <a:noFill/>
        </p:spPr>
        <p:txBody>
          <a:bodyPr wrap="square" rtlCol="0">
            <a:noAutofit/>
          </a:bodyPr>
          <a:lstStyle/>
          <a:p>
            <a:pPr fontAlgn="base">
              <a:spcBef>
                <a:spcPts val="600"/>
              </a:spcBef>
              <a:spcAft>
                <a:spcPct val="0"/>
              </a:spcAft>
            </a:pPr>
            <a:r>
              <a:rPr lang="en-US" sz="2400" dirty="0">
                <a:solidFill>
                  <a:srgbClr val="000000"/>
                </a:solidFill>
                <a:latin typeface="Arial" charset="0"/>
              </a:rPr>
              <a:t>Previous discussion only focused on deciding among</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ARMA(</a:t>
            </a:r>
            <a:r>
              <a:rPr lang="en-US" sz="2400" i="1" dirty="0" err="1">
                <a:solidFill>
                  <a:srgbClr val="000000"/>
                </a:solidFill>
                <a:latin typeface="Times New Roman" pitchFamily="18" charset="0"/>
                <a:cs typeface="Times New Roman" pitchFamily="18" charset="0"/>
              </a:rPr>
              <a:t>p,q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ARIMA(</a:t>
            </a:r>
            <a:r>
              <a:rPr lang="en-US" sz="2400" i="1" dirty="0" err="1">
                <a:solidFill>
                  <a:srgbClr val="000000"/>
                </a:solidFill>
                <a:latin typeface="Times New Roman" pitchFamily="18" charset="0"/>
                <a:cs typeface="Times New Roman" pitchFamily="18" charset="0"/>
              </a:rPr>
              <a:t>p,d,q</a:t>
            </a:r>
            <a:r>
              <a:rPr lang="en-US" sz="2400" dirty="0">
                <a:solidFill>
                  <a:srgbClr val="000000"/>
                </a:solidFill>
                <a:latin typeface="Arial" charset="0"/>
              </a:rPr>
              <a:t>)</a:t>
            </a:r>
          </a:p>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Signal-plus-noise</a:t>
            </a:r>
          </a:p>
          <a:p>
            <a:pPr fontAlgn="base">
              <a:spcBef>
                <a:spcPts val="600"/>
              </a:spcBef>
              <a:spcAft>
                <a:spcPct val="0"/>
              </a:spcAft>
            </a:pPr>
            <a:r>
              <a:rPr lang="en-US" sz="2400" dirty="0">
                <a:solidFill>
                  <a:srgbClr val="000000"/>
                </a:solidFill>
                <a:latin typeface="Arial" charset="0"/>
              </a:rPr>
              <a:t>There are </a:t>
            </a:r>
            <a:r>
              <a:rPr lang="en-US" sz="2400" b="1" dirty="0">
                <a:solidFill>
                  <a:srgbClr val="000000"/>
                </a:solidFill>
                <a:latin typeface="Arial" charset="0"/>
              </a:rPr>
              <a:t>many</a:t>
            </a:r>
            <a:r>
              <a:rPr lang="en-US" sz="2400" dirty="0">
                <a:solidFill>
                  <a:srgbClr val="000000"/>
                </a:solidFill>
                <a:latin typeface="Arial" charset="0"/>
              </a:rPr>
              <a:t> other models and tools available to the time series analyst, among which are:</a:t>
            </a:r>
          </a:p>
          <a:p>
            <a:pPr marL="342900" indent="-342900" fontAlgn="base">
              <a:spcBef>
                <a:spcPts val="600"/>
              </a:spcBef>
              <a:spcAft>
                <a:spcPct val="0"/>
              </a:spcAft>
              <a:buFont typeface="Arial" panose="020B0604020202020204" pitchFamily="34" charset="0"/>
              <a:buChar char="•"/>
            </a:pPr>
            <a:r>
              <a:rPr lang="en-US" sz="2400" dirty="0">
                <a:latin typeface="Arial" charset="0"/>
              </a:rPr>
              <a:t>Multivariate models</a:t>
            </a:r>
          </a:p>
          <a:p>
            <a:pPr marL="342900" indent="-342900" fontAlgn="base">
              <a:spcBef>
                <a:spcPts val="600"/>
              </a:spcBef>
              <a:spcAft>
                <a:spcPct val="0"/>
              </a:spcAft>
              <a:buFont typeface="Arial" panose="020B0604020202020204" pitchFamily="34" charset="0"/>
              <a:buChar char="•"/>
            </a:pPr>
            <a:r>
              <a:rPr lang="en-US" sz="2400" dirty="0">
                <a:latin typeface="Arial" charset="0"/>
              </a:rPr>
              <a:t>Long memory models </a:t>
            </a:r>
          </a:p>
          <a:p>
            <a:pPr marL="342900" indent="-342900" fontAlgn="base">
              <a:spcBef>
                <a:spcPts val="600"/>
              </a:spcBef>
              <a:spcAft>
                <a:spcPct val="0"/>
              </a:spcAft>
              <a:buFont typeface="Arial" panose="020B0604020202020204" pitchFamily="34" charset="0"/>
              <a:buChar char="•"/>
            </a:pPr>
            <a:r>
              <a:rPr lang="en-US" sz="2400" dirty="0">
                <a:latin typeface="Arial" charset="0"/>
              </a:rPr>
              <a:t>ARCH/GARCH models (useful with economic data)</a:t>
            </a:r>
          </a:p>
          <a:p>
            <a:pPr marL="342900" indent="-342900" fontAlgn="base">
              <a:spcBef>
                <a:spcPts val="600"/>
              </a:spcBef>
              <a:spcAft>
                <a:spcPct val="0"/>
              </a:spcAft>
              <a:buFont typeface="Arial" panose="020B0604020202020204" pitchFamily="34" charset="0"/>
              <a:buChar char="•"/>
            </a:pPr>
            <a:r>
              <a:rPr lang="en-US" sz="2400" dirty="0">
                <a:latin typeface="Arial" charset="0"/>
              </a:rPr>
              <a:t>Neural networks... We will study these soon!</a:t>
            </a:r>
          </a:p>
        </p:txBody>
      </p:sp>
      <p:sp>
        <p:nvSpPr>
          <p:cNvPr id="2" name="Title 1"/>
          <p:cNvSpPr>
            <a:spLocks noGrp="1"/>
          </p:cNvSpPr>
          <p:nvPr>
            <p:ph type="title"/>
          </p:nvPr>
        </p:nvSpPr>
        <p:spPr/>
        <p:txBody>
          <a:bodyPr/>
          <a:lstStyle/>
          <a:p>
            <a:r>
              <a:rPr lang="en-US" dirty="0"/>
              <a:t>Note</a:t>
            </a:r>
          </a:p>
        </p:txBody>
      </p:sp>
    </p:spTree>
    <p:extLst>
      <p:ext uri="{BB962C8B-B14F-4D97-AF65-F5344CB8AC3E}">
        <p14:creationId xmlns:p14="http://schemas.microsoft.com/office/powerpoint/2010/main" val="25641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0381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0517-B21D-F94B-B318-223992229C11}"/>
              </a:ext>
            </a:extLst>
          </p:cNvPr>
          <p:cNvSpPr>
            <a:spLocks noGrp="1"/>
          </p:cNvSpPr>
          <p:nvPr>
            <p:ph type="ctrTitle"/>
          </p:nvPr>
        </p:nvSpPr>
        <p:spPr/>
        <p:txBody>
          <a:bodyPr/>
          <a:lstStyle/>
          <a:p>
            <a:r>
              <a:rPr lang="en-US"/>
              <a:t>Extras</a:t>
            </a:r>
            <a:endParaRPr lang="en-US" dirty="0"/>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459744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457200" y="1562100"/>
            <a:ext cx="8244840" cy="808121"/>
          </a:xfrm>
          <a:prstGeom prst="rect">
            <a:avLst/>
          </a:prstGeom>
        </p:spPr>
        <p:txBody>
          <a:bodyPr wrap="square">
            <a:noAutofit/>
          </a:bodyPr>
          <a:lstStyle/>
          <a:p>
            <a:pPr>
              <a:lnSpc>
                <a:spcPts val="18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a:latin typeface="Courier New" panose="02070309020205020404" pitchFamily="49" charset="0"/>
                <a:cs typeface="Courier New" panose="02070309020205020404" pitchFamily="49" charset="0"/>
              </a:rPr>
              <a:t>t=1:length(</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1800"/>
              </a:lnSpc>
            </a:pP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hadley,order</a:t>
            </a:r>
            <a:r>
              <a:rPr lang="en-US" b="1" dirty="0">
                <a:latin typeface="Courier New" panose="02070309020205020404" pitchFamily="49" charset="0"/>
                <a:cs typeface="Courier New" panose="02070309020205020404" pitchFamily="49" charset="0"/>
              </a:rPr>
              <a:t>=c(4,0,0),</a:t>
            </a:r>
            <a:r>
              <a:rPr lang="en-US" b="1" dirty="0" err="1">
                <a:latin typeface="Courier New" panose="02070309020205020404" pitchFamily="49" charset="0"/>
                <a:cs typeface="Courier New" panose="02070309020205020404" pitchFamily="49" charset="0"/>
              </a:rPr>
              <a:t>xreg</a:t>
            </a:r>
            <a:r>
              <a:rPr lang="en-US" b="1" dirty="0">
                <a:latin typeface="Courier New" panose="02070309020205020404" pitchFamily="49" charset="0"/>
                <a:cs typeface="Courier New" panose="02070309020205020404" pitchFamily="49" charset="0"/>
              </a:rPr>
              <a:t>=t)</a:t>
            </a:r>
          </a:p>
        </p:txBody>
      </p:sp>
      <p:sp>
        <p:nvSpPr>
          <p:cNvPr id="3" name="TextBox 2"/>
          <p:cNvSpPr txBox="1"/>
          <p:nvPr/>
        </p:nvSpPr>
        <p:spPr>
          <a:xfrm>
            <a:off x="457200" y="1219200"/>
            <a:ext cx="8244840" cy="400050"/>
          </a:xfrm>
          <a:prstGeom prst="rect">
            <a:avLst/>
          </a:prstGeom>
          <a:noFill/>
          <a:ln w="38100">
            <a:noFill/>
          </a:ln>
        </p:spPr>
        <p:txBody>
          <a:bodyPr wrap="square" rtlCol="0">
            <a:noAutofit/>
          </a:bodyPr>
          <a:lstStyle/>
          <a:p>
            <a:pPr fontAlgn="base">
              <a:spcBef>
                <a:spcPts val="600"/>
              </a:spcBef>
              <a:spcAft>
                <a:spcPct val="0"/>
              </a:spcAft>
            </a:pPr>
            <a:r>
              <a:rPr lang="en-US" sz="2000" dirty="0">
                <a:latin typeface="Arial" charset="0"/>
              </a:rPr>
              <a:t>A maximum likelihood approach </a:t>
            </a:r>
            <a:endParaRPr lang="en-US" sz="2000" b="1" dirty="0">
              <a:latin typeface="Courier New" panose="02070309020205020404" pitchFamily="49" charset="0"/>
              <a:cs typeface="Courier New" panose="02070309020205020404" pitchFamily="49" charset="0"/>
            </a:endParaRPr>
          </a:p>
        </p:txBody>
      </p:sp>
      <p:sp>
        <p:nvSpPr>
          <p:cNvPr id="4" name="TextBox 3"/>
          <p:cNvSpPr txBox="1"/>
          <p:nvPr/>
        </p:nvSpPr>
        <p:spPr>
          <a:xfrm>
            <a:off x="457200" y="2514600"/>
            <a:ext cx="7924800" cy="1792705"/>
          </a:xfrm>
          <a:prstGeom prst="rect">
            <a:avLst/>
          </a:prstGeom>
          <a:noFill/>
          <a:ln w="38100">
            <a:solidFill>
              <a:srgbClr val="0000FB"/>
            </a:solidFill>
          </a:ln>
        </p:spPr>
        <p:txBody>
          <a:bodyPr wrap="square" rtlCol="0">
            <a:noAutofit/>
          </a:bodyPr>
          <a:lstStyle/>
          <a:p>
            <a:pPr fontAlgn="base">
              <a:lnSpc>
                <a:spcPts val="1900"/>
              </a:lnSpc>
              <a:spcAft>
                <a:spcPct val="0"/>
              </a:spcAft>
            </a:pPr>
            <a:r>
              <a:rPr lang="pt-BR" b="1" dirty="0">
                <a:latin typeface="Courier New" panose="02070309020205020404" pitchFamily="49" charset="0"/>
                <a:cs typeface="Courier New" panose="02070309020205020404" pitchFamily="49" charset="0"/>
              </a:rPr>
              <a:t>Coefficients:</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ar1      ar2     ar3     ar4  intercept       t</a:t>
            </a:r>
          </a:p>
          <a:p>
            <a:pPr fontAlgn="base">
              <a:lnSpc>
                <a:spcPts val="1900"/>
              </a:lnSpc>
              <a:spcAft>
                <a:spcPct val="0"/>
              </a:spcAft>
            </a:pPr>
            <a:r>
              <a:rPr lang="pt-BR" b="1" dirty="0">
                <a:latin typeface="Courier New" panose="02070309020205020404" pitchFamily="49" charset="0"/>
                <a:cs typeface="Courier New" panose="02070309020205020404" pitchFamily="49" charset="0"/>
              </a:rPr>
              <a:t>      0.6140  -0.0440  0.0776  0.2064    -0.5183  0.0046</a:t>
            </a:r>
          </a:p>
          <a:p>
            <a:pPr fontAlgn="base">
              <a:lnSpc>
                <a:spcPts val="1900"/>
              </a:lnSpc>
              <a:spcAft>
                <a:spcPct val="0"/>
              </a:spcAft>
            </a:pPr>
            <a:r>
              <a:rPr lang="pt-BR" b="1" dirty="0">
                <a:latin typeface="Courier New" panose="02070309020205020404" pitchFamily="49" charset="0"/>
                <a:cs typeface="Courier New" panose="02070309020205020404" pitchFamily="49" charset="0"/>
              </a:rPr>
              <a:t>s.e.  0.0774   0.0914  0.0914  0.0779     0.0950  0.0010</a:t>
            </a:r>
          </a:p>
          <a:p>
            <a:pPr fontAlgn="base">
              <a:lnSpc>
                <a:spcPts val="1900"/>
              </a:lnSpc>
              <a:spcAft>
                <a:spcPct val="0"/>
              </a:spcAft>
            </a:pPr>
            <a:endParaRPr lang="pt-BR" b="1" dirty="0">
              <a:latin typeface="Courier New" panose="02070309020205020404" pitchFamily="49" charset="0"/>
              <a:cs typeface="Courier New" panose="02070309020205020404" pitchFamily="49" charset="0"/>
            </a:endParaRPr>
          </a:p>
          <a:p>
            <a:pPr fontAlgn="base">
              <a:lnSpc>
                <a:spcPts val="1900"/>
              </a:lnSpc>
              <a:spcAft>
                <a:spcPct val="0"/>
              </a:spcAft>
            </a:pPr>
            <a:r>
              <a:rPr lang="pt-BR" b="1" dirty="0">
                <a:latin typeface="Courier New" panose="02070309020205020404" pitchFamily="49" charset="0"/>
                <a:cs typeface="Courier New" panose="02070309020205020404" pitchFamily="49" charset="0"/>
              </a:rPr>
              <a:t>sigma^2 estimated as 0.01036:  log likelihood = 137.98,  aic = -261.96</a:t>
            </a:r>
            <a:endParaRPr lang="en-US" b="1" dirty="0">
              <a:latin typeface="Courier New" panose="02070309020205020404" pitchFamily="49" charset="0"/>
              <a:cs typeface="Courier New" panose="02070309020205020404" pitchFamily="49" charset="0"/>
            </a:endParaRPr>
          </a:p>
        </p:txBody>
      </p:sp>
      <p:sp>
        <p:nvSpPr>
          <p:cNvPr id="8" name="TextBox 7"/>
          <p:cNvSpPr txBox="1"/>
          <p:nvPr/>
        </p:nvSpPr>
        <p:spPr>
          <a:xfrm>
            <a:off x="457200" y="4419600"/>
            <a:ext cx="8244840" cy="1772007"/>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a:t>
            </a:r>
          </a:p>
          <a:p>
            <a:pPr marL="342900" indent="-342900" fontAlgn="base">
              <a:spcBef>
                <a:spcPts val="600"/>
              </a:spcBef>
              <a:spcAft>
                <a:spcPct val="0"/>
              </a:spcAft>
              <a:buFont typeface="Arial" panose="020B0604020202020204" pitchFamily="34" charset="0"/>
              <a:buChar char="•"/>
            </a:pPr>
            <a:r>
              <a:rPr lang="en-US" dirty="0">
                <a:latin typeface="Arial" charset="0"/>
              </a:rPr>
              <a:t>These are very close to the Cochrane-</a:t>
            </a:r>
            <a:r>
              <a:rPr lang="en-US" dirty="0" err="1">
                <a:latin typeface="Arial" charset="0"/>
              </a:rPr>
              <a:t>Orcutt</a:t>
            </a:r>
            <a:r>
              <a:rPr lang="en-US" dirty="0">
                <a:latin typeface="Arial" charset="0"/>
              </a:rPr>
              <a:t> results</a:t>
            </a:r>
          </a:p>
          <a:p>
            <a:pPr marL="342900" indent="-342900" fontAlgn="base">
              <a:spcBef>
                <a:spcPts val="600"/>
              </a:spcBef>
              <a:spcAft>
                <a:spcPct val="0"/>
              </a:spcAft>
              <a:buFont typeface="Arial" panose="020B0604020202020204" pitchFamily="34" charset="0"/>
              <a:buChar char="•"/>
            </a:pPr>
            <a:r>
              <a:rPr lang="en-US" dirty="0">
                <a:latin typeface="Arial" charset="0"/>
              </a:rPr>
              <a:t>We will discuss the use function</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arima</a:t>
            </a:r>
            <a:r>
              <a:rPr lang="en-US" b="1" dirty="0">
                <a:latin typeface="Courier New" panose="02070309020205020404" pitchFamily="49" charset="0"/>
                <a:cs typeface="Courier New" panose="02070309020205020404" pitchFamily="49" charset="0"/>
              </a:rPr>
              <a:t> </a:t>
            </a:r>
            <a:r>
              <a:rPr lang="en-US" dirty="0">
                <a:latin typeface="Arial" charset="0"/>
              </a:rPr>
              <a:t>using option </a:t>
            </a:r>
            <a:r>
              <a:rPr lang="en-US" b="1" dirty="0" err="1">
                <a:latin typeface="Courier New" panose="02070309020205020404" pitchFamily="49" charset="0"/>
                <a:cs typeface="Courier New" panose="02070309020205020404" pitchFamily="49" charset="0"/>
              </a:rPr>
              <a:t>xreg</a:t>
            </a:r>
            <a:r>
              <a:rPr lang="en-US" dirty="0">
                <a:latin typeface="Arial" charset="0"/>
              </a:rPr>
              <a:t> in the next unit in the context of multiple regression with correlated errors</a:t>
            </a:r>
          </a:p>
          <a:p>
            <a:pPr marL="342900" indent="-342900" fontAlgn="base">
              <a:spcBef>
                <a:spcPts val="600"/>
              </a:spcBef>
              <a:spcAft>
                <a:spcPct val="0"/>
              </a:spcAft>
              <a:buFont typeface="Arial" panose="020B0604020202020204" pitchFamily="34" charset="0"/>
              <a:buChar char="•"/>
            </a:pPr>
            <a:r>
              <a:rPr lang="en-US" dirty="0">
                <a:latin typeface="Arial" charset="0"/>
              </a:rPr>
              <a:t>This approach also has the problem with inflated significance levels</a:t>
            </a:r>
          </a:p>
        </p:txBody>
      </p:sp>
      <p:sp>
        <p:nvSpPr>
          <p:cNvPr id="10" name="TextBox 9"/>
          <p:cNvSpPr txBox="1"/>
          <p:nvPr/>
        </p:nvSpPr>
        <p:spPr>
          <a:xfrm>
            <a:off x="457200" y="381000"/>
            <a:ext cx="8244840" cy="725906"/>
          </a:xfrm>
          <a:prstGeom prst="rect">
            <a:avLst/>
          </a:prstGeom>
          <a:noFill/>
        </p:spPr>
        <p:txBody>
          <a:bodyPr wrap="square" rtlCol="0">
            <a:noAutofit/>
          </a:bodyPr>
          <a:lstStyle/>
          <a:p>
            <a:pPr marL="457200" indent="-457200" fontAlgn="base">
              <a:spcBef>
                <a:spcPts val="600"/>
              </a:spcBef>
              <a:spcAft>
                <a:spcPct val="0"/>
              </a:spcAft>
              <a:buFont typeface="+mj-lt"/>
              <a:buAutoNum type="alphaLcParenR" startAt="4"/>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R function </a:t>
            </a:r>
            <a:r>
              <a:rPr lang="en-IN" sz="2000" b="1" dirty="0" err="1">
                <a:latin typeface="Arial" charset="0"/>
              </a:rPr>
              <a:t>arima</a:t>
            </a:r>
            <a:endParaRPr lang="en-IN" sz="2000" b="1" dirty="0">
              <a:latin typeface="Arial" charset="0"/>
            </a:endParaRPr>
          </a:p>
        </p:txBody>
      </p:sp>
    </p:spTree>
    <p:extLst>
      <p:ext uri="{BB962C8B-B14F-4D97-AF65-F5344CB8AC3E}">
        <p14:creationId xmlns:p14="http://schemas.microsoft.com/office/powerpoint/2010/main" val="30853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animBg="1"/>
      <p:bldP spid="8" grpId="0" build="p" bldLvl="2"/>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316136"/>
              </a:xfrm>
              <a:prstGeom prst="rect">
                <a:avLst/>
              </a:prstGeom>
              <a:noFill/>
            </p:spPr>
            <p:txBody>
              <a:bodyPr wrap="square" rtlCol="0">
                <a:noAutofit/>
              </a:bodyPr>
              <a:lstStyle/>
              <a:p>
                <a:pPr fontAlgn="base">
                  <a:spcBef>
                    <a:spcPts val="600"/>
                  </a:spcBef>
                  <a:spcAft>
                    <a:spcPct val="0"/>
                  </a:spcAft>
                </a:pPr>
                <a:r>
                  <a:rPr lang="en-US" sz="2200" dirty="0">
                    <a:latin typeface="Arial" charset="0"/>
                  </a:rPr>
                  <a:t>The residuals that we just calculated are called: </a:t>
                </a:r>
              </a:p>
              <a:p>
                <a:pPr fontAlgn="base">
                  <a:spcBef>
                    <a:spcPts val="600"/>
                  </a:spcBef>
                  <a:spcAft>
                    <a:spcPct val="0"/>
                  </a:spcAft>
                </a:pPr>
                <a:r>
                  <a:rPr lang="en-US" sz="2200" b="1" i="1" dirty="0">
                    <a:latin typeface="Arial" charset="0"/>
                  </a:rPr>
                  <a:t>conditional residuals.</a:t>
                </a:r>
              </a:p>
              <a:p>
                <a:pPr marL="342900" indent="-342900" fontAlgn="base">
                  <a:spcBef>
                    <a:spcPts val="600"/>
                  </a:spcBef>
                  <a:spcAft>
                    <a:spcPct val="0"/>
                  </a:spcAft>
                  <a:buFont typeface="Arial" panose="020B0604020202020204" pitchFamily="34" charset="0"/>
                  <a:buChar char="•"/>
                </a:pPr>
                <a:r>
                  <a:rPr lang="en-US" sz="2200" dirty="0">
                    <a:latin typeface="Arial" charset="0"/>
                  </a:rPr>
                  <a:t>Note that there are </a:t>
                </a:r>
                <a:r>
                  <a:rPr lang="en-US" sz="2200" i="1" dirty="0">
                    <a:latin typeface="Times New Roman" panose="02020603050405020304" pitchFamily="18" charset="0"/>
                    <a:cs typeface="Times New Roman" panose="02020603050405020304" pitchFamily="18" charset="0"/>
                  </a:rPr>
                  <a:t>n-p</a:t>
                </a:r>
                <a:r>
                  <a:rPr lang="en-US" sz="2200" dirty="0">
                    <a:latin typeface="Arial" charset="0"/>
                  </a:rPr>
                  <a:t> conditional residuals instead of</a:t>
                </a:r>
                <a:r>
                  <a:rPr lang="en-US" sz="2200" i="1" dirty="0">
                    <a:latin typeface="Times New Roman" panose="02020603050405020304" pitchFamily="18" charset="0"/>
                    <a:cs typeface="Times New Roman" panose="02020603050405020304" pitchFamily="18" charset="0"/>
                  </a:rPr>
                  <a:t> n</a:t>
                </a:r>
                <a:endParaRPr lang="en-US" sz="2200" dirty="0">
                  <a:latin typeface="Arial" panose="020B0604020202020204" pitchFamily="34" charset="0"/>
                  <a:cs typeface="Arial" panose="020B0604020202020204" pitchFamily="34" charset="0"/>
                </a:endParaRP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Woodward, et al (2017) discuss the use of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to calculate </a:t>
                </a:r>
                <a:r>
                  <a:rPr lang="en-US" sz="2200" b="1" i="1" dirty="0">
                    <a:latin typeface="Times New Roman" panose="02020603050405020304" pitchFamily="18" charset="0"/>
                    <a:cs typeface="Times New Roman" panose="02020603050405020304" pitchFamily="18" charset="0"/>
                  </a:rPr>
                  <a:t>n</a:t>
                </a:r>
                <a:r>
                  <a:rPr lang="en-US" sz="2200" b="1" dirty="0">
                    <a:latin typeface="Arial" panose="020B0604020202020204" pitchFamily="34" charset="0"/>
                    <a:cs typeface="Arial" panose="020B0604020202020204" pitchFamily="34" charset="0"/>
                  </a:rPr>
                  <a:t> </a:t>
                </a:r>
                <a:r>
                  <a:rPr lang="en-US" sz="2200" b="1" i="1" dirty="0">
                    <a:latin typeface="Arial" panose="020B0604020202020204" pitchFamily="34" charset="0"/>
                    <a:cs typeface="Arial" panose="020B0604020202020204" pitchFamily="34" charset="0"/>
                  </a:rPr>
                  <a:t>unconditional residuals</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The residuals based on </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are given in the output variable </a:t>
                </a:r>
                <a:r>
                  <a:rPr lang="en-US" sz="2200" b="1" dirty="0">
                    <a:latin typeface="Courier New" panose="02070309020205020404" pitchFamily="49" charset="0"/>
                    <a:cs typeface="Courier New" panose="02070309020205020404" pitchFamily="49" charset="0"/>
                  </a:rPr>
                  <a:t>$res </a:t>
                </a:r>
                <a:r>
                  <a:rPr lang="en-US" sz="2200" dirty="0">
                    <a:latin typeface="Arial" panose="020B0604020202020204" pitchFamily="34" charset="0"/>
                    <a:cs typeface="Arial" panose="020B0604020202020204" pitchFamily="34" charset="0"/>
                  </a:rPr>
                  <a:t>in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dirty="0">
                    <a:latin typeface="Arial" panose="020B0604020202020204" pitchFamily="34" charset="0"/>
                    <a:cs typeface="Arial" panose="020B0604020202020204" pitchFamily="34" charset="0"/>
                  </a:rPr>
                  <a:t>.</a:t>
                </a:r>
              </a:p>
              <a:p>
                <a:pPr marL="342900" indent="-342900" fontAlgn="base">
                  <a:spcBef>
                    <a:spcPts val="600"/>
                  </a:spcBef>
                  <a:spcAft>
                    <a:spcPct val="0"/>
                  </a:spcAft>
                  <a:buFont typeface="Arial" panose="020B0604020202020204" pitchFamily="34" charset="0"/>
                  <a:buChar char="•"/>
                </a:pP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Backcasting</a:t>
                </a:r>
                <a:r>
                  <a:rPr lang="en-US" sz="2200" dirty="0">
                    <a:latin typeface="Arial" panose="020B0604020202020204" pitchFamily="34" charset="0"/>
                    <a:cs typeface="Arial" panose="020B0604020202020204" pitchFamily="34" charset="0"/>
                  </a:rPr>
                  <a:t>” allows us to to estimate</a:t>
                </a:r>
                <a14:m>
                  <m:oMath xmlns:m="http://schemas.openxmlformats.org/officeDocument/2006/math">
                    <m:r>
                      <a:rPr lang="en-US" sz="2200" b="0" i="0" smtClean="0">
                        <a:latin typeface="Cambria Math" panose="02040503050406030204" pitchFamily="18" charset="0"/>
                        <a:cs typeface="Arial" panose="020B0604020202020204" pitchFamily="34" charset="0"/>
                      </a:rPr>
                      <m:t> </m:t>
                    </m:r>
                    <m:sSub>
                      <m:sSubPr>
                        <m:ctrlPr>
                          <a:rPr lang="en-US" sz="2200" i="1" smtClean="0">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0</m:t>
                        </m:r>
                      </m:sub>
                    </m:sSub>
                  </m:oMath>
                </a14:m>
                <a:r>
                  <a:rPr lang="en-US"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acc>
                          <m:accPr>
                            <m:chr m:val="̂"/>
                            <m:ctrlPr>
                              <a:rPr lang="en-US" sz="2200" i="1">
                                <a:latin typeface="Cambria Math" panose="02040503050406030204" pitchFamily="18" charset="0"/>
                                <a:cs typeface="Arial" panose="020B0604020202020204" pitchFamily="34" charset="0"/>
                              </a:rPr>
                            </m:ctrlPr>
                          </m:accPr>
                          <m:e>
                            <m:r>
                              <a:rPr lang="en-US" sz="2200" i="1">
                                <a:latin typeface="Cambria Math" panose="02040503050406030204" pitchFamily="18" charset="0"/>
                                <a:cs typeface="Arial" panose="020B0604020202020204" pitchFamily="34" charset="0"/>
                              </a:rPr>
                              <m:t>𝑎</m:t>
                            </m:r>
                          </m:e>
                        </m:acc>
                      </m:e>
                      <m:sub>
                        <m:r>
                          <a:rPr lang="en-US" sz="2200" b="0" i="1" smtClean="0">
                            <a:latin typeface="Cambria Math" panose="02040503050406030204" pitchFamily="18" charset="0"/>
                            <a:cs typeface="Arial" panose="020B0604020202020204" pitchFamily="34" charset="0"/>
                          </a:rPr>
                          <m:t>𝑝</m:t>
                        </m:r>
                        <m:r>
                          <a:rPr lang="en-US" sz="2200" b="0" i="1" smtClean="0">
                            <a:latin typeface="Cambria Math" panose="02040503050406030204" pitchFamily="18" charset="0"/>
                            <a:cs typeface="Arial" panose="020B0604020202020204" pitchFamily="34" charset="0"/>
                          </a:rPr>
                          <m:t>−1</m:t>
                        </m:r>
                      </m:sub>
                    </m:sSub>
                  </m:oMath>
                </a14:m>
                <a:r>
                  <a:rPr lang="en-US" sz="2200" dirty="0">
                    <a:latin typeface="Times New Roman" panose="02020603050405020304" pitchFamily="18" charset="0"/>
                    <a:cs typeface="Times New Roman" panose="02020603050405020304" pitchFamily="18" charset="0"/>
                  </a:rPr>
                  <a:t>through looking the series in reverse order. This allows for the estimation of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 Therefore </a:t>
                </a:r>
                <a:r>
                  <a:rPr lang="en-US" sz="2200" b="1" dirty="0" err="1">
                    <a:latin typeface="Courier New" panose="02070309020205020404" pitchFamily="49" charset="0"/>
                    <a:cs typeface="Courier New" panose="02070309020205020404" pitchFamily="49" charset="0"/>
                  </a:rPr>
                  <a:t>est.ar.wge</a:t>
                </a:r>
                <a:r>
                  <a:rPr lang="en-US" sz="2200" dirty="0">
                    <a:latin typeface="Arial" panose="020B0604020202020204" pitchFamily="34" charset="0"/>
                    <a:cs typeface="Arial" panose="020B0604020202020204" pitchFamily="34" charset="0"/>
                  </a:rPr>
                  <a:t> and </a:t>
                </a:r>
                <a:r>
                  <a:rPr lang="en-US" sz="2200" b="1" dirty="0" err="1">
                    <a:latin typeface="Courier New" panose="02070309020205020404" pitchFamily="49" charset="0"/>
                    <a:cs typeface="Courier New" panose="02070309020205020404" pitchFamily="49" charset="0"/>
                  </a:rPr>
                  <a:t>est.arma.wge</a:t>
                </a:r>
                <a:r>
                  <a:rPr lang="en-US" sz="2200" b="1" dirty="0">
                    <a:latin typeface="Courier New" panose="02070309020205020404" pitchFamily="49" charset="0"/>
                    <a:cs typeface="Courier New" panose="02070309020205020404" pitchFamily="49" charset="0"/>
                  </a:rPr>
                  <a:t> </a:t>
                </a:r>
                <a:r>
                  <a:rPr lang="en-US" sz="2200" dirty="0">
                    <a:latin typeface="Times New Roman" panose="02020603050405020304" pitchFamily="18" charset="0"/>
                    <a:cs typeface="Times New Roman" panose="02020603050405020304" pitchFamily="18" charset="0"/>
                  </a:rPr>
                  <a:t>provide all </a:t>
                </a:r>
                <a:r>
                  <a:rPr lang="en-US" sz="2200" i="1"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residuals</a:t>
                </a:r>
                <a:r>
                  <a:rPr lang="en-US" sz="2200" b="1" dirty="0">
                    <a:latin typeface="Courier New" panose="02070309020205020404" pitchFamily="49" charset="0"/>
                    <a:cs typeface="Courier New" panose="02070309020205020404" pitchFamily="49" charset="0"/>
                  </a:rPr>
                  <a:t>.</a:t>
                </a:r>
                <a:endParaRPr lang="en-US" sz="2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316136"/>
              </a:xfrm>
              <a:prstGeom prst="rect">
                <a:avLst/>
              </a:prstGeom>
              <a:blipFill>
                <a:blip r:embed="rId2"/>
                <a:stretch>
                  <a:fillRect l="-963" t="-847" r="-1111"/>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sz="3600" dirty="0"/>
              <a:t>Comments on Calculating Residuals</a:t>
            </a:r>
          </a:p>
        </p:txBody>
      </p:sp>
    </p:spTree>
    <p:extLst>
      <p:ext uri="{BB962C8B-B14F-4D97-AF65-F5344CB8AC3E}">
        <p14:creationId xmlns:p14="http://schemas.microsoft.com/office/powerpoint/2010/main" val="179528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4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551D-8759-6D40-B22B-C372AF092ECD}"/>
              </a:ext>
            </a:extLst>
          </p:cNvPr>
          <p:cNvSpPr>
            <a:spLocks noGrp="1"/>
          </p:cNvSpPr>
          <p:nvPr>
            <p:ph type="ctrTitle"/>
          </p:nvPr>
        </p:nvSpPr>
        <p:spPr/>
        <p:txBody>
          <a:bodyPr/>
          <a:lstStyle/>
          <a:p>
            <a:r>
              <a:rPr lang="en-US"/>
              <a:t>Testing Residuals </a:t>
            </a:r>
            <a:br>
              <a:rPr lang="en-US"/>
            </a:br>
            <a:r>
              <a:rPr lang="en-US"/>
              <a:t>for White Noise</a:t>
            </a:r>
            <a:endParaRPr lang="en-US" dirty="0"/>
          </a:p>
        </p:txBody>
      </p:sp>
      <p:sp>
        <p:nvSpPr>
          <p:cNvPr id="3" name="Subtitle 2">
            <a:extLst>
              <a:ext uri="{FF2B5EF4-FFF2-40B4-BE49-F238E27FC236}">
                <a16:creationId xmlns:a16="http://schemas.microsoft.com/office/drawing/2014/main" id="{683CE257-A371-014C-B4DF-2479BBCB7BF8}"/>
              </a:ext>
            </a:extLst>
          </p:cNvPr>
          <p:cNvSpPr>
            <a:spLocks noGrp="1"/>
          </p:cNvSpPr>
          <p:nvPr>
            <p:ph type="subTitle" idx="1"/>
          </p:nvPr>
        </p:nvSpPr>
        <p:spPr/>
        <p:txBody>
          <a:bodyPr/>
          <a:lstStyle/>
          <a:p>
            <a:r>
              <a:rPr lang="en-US"/>
              <a:t>Visual</a:t>
            </a:r>
            <a:endParaRPr lang="en-US" dirty="0"/>
          </a:p>
        </p:txBody>
      </p:sp>
    </p:spTree>
    <p:extLst>
      <p:ext uri="{BB962C8B-B14F-4D97-AF65-F5344CB8AC3E}">
        <p14:creationId xmlns:p14="http://schemas.microsoft.com/office/powerpoint/2010/main" val="30506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457201" y="1447800"/>
            <a:ext cx="5727700" cy="2768743"/>
          </a:xfrm>
          <a:prstGeom prst="rect">
            <a:avLst/>
          </a:prstGeom>
          <a:noFill/>
          <a:ln w="25400">
            <a:noFill/>
            <a:miter lim="800000"/>
            <a:headEnd/>
            <a:tailEnd/>
          </a:ln>
        </p:spPr>
        <p:txBody>
          <a:bodyPr wrap="square">
            <a:noAutofit/>
          </a:bodyPr>
          <a:lstStyle/>
          <a:p>
            <a:pPr fontAlgn="base">
              <a:spcBef>
                <a:spcPts val="600"/>
              </a:spcBef>
              <a:spcAft>
                <a:spcPct val="0"/>
              </a:spcAft>
            </a:pPr>
            <a:r>
              <a:rPr lang="en-US" sz="2000" dirty="0">
                <a:latin typeface="Arial" charset="0"/>
              </a:rPr>
              <a:t>We will focus on two methods for checking the residuals for white noise.</a:t>
            </a:r>
          </a:p>
          <a:p>
            <a:pPr fontAlgn="base">
              <a:spcBef>
                <a:spcPts val="600"/>
              </a:spcBef>
              <a:spcAft>
                <a:spcPct val="0"/>
              </a:spcAft>
            </a:pPr>
            <a:r>
              <a:rPr lang="en-US" sz="2000" b="1" dirty="0">
                <a:latin typeface="Arial" charset="0"/>
              </a:rPr>
              <a:t>Check 1: </a:t>
            </a:r>
            <a:r>
              <a:rPr lang="en-US" sz="2000" dirty="0">
                <a:latin typeface="Arial" charset="0"/>
              </a:rPr>
              <a:t>Visually inspect plots of the residuals and their sample autocorrelations</a:t>
            </a:r>
          </a:p>
          <a:p>
            <a:pPr marL="342900" indent="-342900" fontAlgn="base">
              <a:spcBef>
                <a:spcPts val="600"/>
              </a:spcBef>
              <a:spcAft>
                <a:spcPct val="0"/>
              </a:spcAft>
              <a:buFont typeface="Arial" panose="020B0604020202020204" pitchFamily="34" charset="0"/>
              <a:buChar char="•"/>
            </a:pPr>
            <a:r>
              <a:rPr lang="en-US" sz="2000" dirty="0">
                <a:latin typeface="Arial" charset="0"/>
              </a:rPr>
              <a:t>The residuals should look like white noise (random)</a:t>
            </a:r>
          </a:p>
          <a:p>
            <a:pPr marL="342900" indent="-342900" fontAlgn="base">
              <a:spcBef>
                <a:spcPts val="600"/>
              </a:spcBef>
              <a:spcAft>
                <a:spcPct val="0"/>
              </a:spcAft>
              <a:buFont typeface="Arial" panose="020B0604020202020204" pitchFamily="34" charset="0"/>
              <a:buChar char="•"/>
            </a:pPr>
            <a:r>
              <a:rPr lang="en-US" sz="2000" dirty="0">
                <a:latin typeface="Arial" charset="0"/>
              </a:rPr>
              <a:t>About 95% of the sample autocorrelations of the residuals should stay within the limit lines.</a:t>
            </a:r>
          </a:p>
        </p:txBody>
      </p:sp>
      <mc:AlternateContent xmlns:mc="http://schemas.openxmlformats.org/markup-compatibility/2006" xmlns:a14="http://schemas.microsoft.com/office/drawing/2010/main">
        <mc:Choice Requires="a14">
          <p:sp>
            <p:nvSpPr>
              <p:cNvPr id="3" name="TextBox 2"/>
              <p:cNvSpPr txBox="1"/>
              <p:nvPr/>
            </p:nvSpPr>
            <p:spPr>
              <a:xfrm>
                <a:off x="457201" y="4178444"/>
                <a:ext cx="5727700" cy="210820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Notes: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This is the check for white noise that we recommended as the first step in analyzing a set of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limit lines provide a 5% level test for </a:t>
                </a:r>
                <a:br>
                  <a:rPr lang="en-US" sz="2000" i="1" dirty="0">
                    <a:solidFill>
                      <a:schemeClr val="tx1"/>
                    </a:solidFill>
                    <a:latin typeface="Cambria Math" panose="02040503050406030204" pitchFamily="18" charset="0"/>
                  </a:rPr>
                </a:b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b="0" i="1" smtClean="0">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=0</m:t>
                    </m:r>
                    <m:r>
                      <a:rPr lang="en-US" sz="2000" b="0" i="0" smtClean="0">
                        <a:solidFill>
                          <a:schemeClr val="tx1"/>
                        </a:solidFill>
                        <a:latin typeface="Cambria Math" panose="02040503050406030204" pitchFamily="18" charset="0"/>
                      </a:rPr>
                      <m:t> </m:t>
                    </m:r>
                    <m:r>
                      <m:rPr>
                        <m:sty m:val="p"/>
                      </m:rPr>
                      <a:rPr lang="en-US" sz="2000" b="0" i="0" smtClean="0">
                        <a:solidFill>
                          <a:schemeClr val="tx1"/>
                        </a:solidFill>
                        <a:latin typeface="Cambria Math" panose="02040503050406030204" pitchFamily="18" charset="0"/>
                      </a:rPr>
                      <m:t>vs</m:t>
                    </m:r>
                    <m:r>
                      <a:rPr lang="en-US" sz="2000" b="0" i="0"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𝐻</m:t>
                        </m:r>
                      </m:e>
                      <m:sub>
                        <m:r>
                          <a:rPr lang="en-US" sz="2000" i="1">
                            <a:solidFill>
                              <a:schemeClr val="tx1"/>
                            </a:solidFill>
                            <a:latin typeface="Cambria Math" panose="02040503050406030204" pitchFamily="18" charset="0"/>
                          </a:rPr>
                          <m:t>0</m:t>
                        </m:r>
                      </m:sub>
                    </m:sSub>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sym typeface="Symbol" panose="05050102010706020507" pitchFamily="18" charset="2"/>
                          </a:rPr>
                          <m:t></m:t>
                        </m:r>
                      </m:e>
                      <m:sub>
                        <m:r>
                          <a:rPr lang="en-US" sz="2000" i="1">
                            <a:solidFill>
                              <a:schemeClr val="tx1"/>
                            </a:solidFill>
                            <a:latin typeface="Cambria Math" panose="02040503050406030204" pitchFamily="18" charset="0"/>
                          </a:rPr>
                          <m:t>𝑘</m:t>
                        </m:r>
                      </m:sub>
                    </m:sSub>
                    <m:r>
                      <a:rPr lang="en-US" sz="2000" b="0" i="1" smtClean="0">
                        <a:solidFill>
                          <a:schemeClr val="tx1"/>
                        </a:solidFill>
                        <a:latin typeface="Cambria Math" panose="02040503050406030204" pitchFamily="18" charset="0"/>
                      </a:rPr>
                      <m:t> </m:t>
                    </m:r>
                    <m:r>
                      <a:rPr lang="en-US" sz="2000" i="1" smtClean="0">
                        <a:solidFill>
                          <a:schemeClr val="tx1"/>
                        </a:solidFill>
                        <a:latin typeface="Cambria Math" panose="02040503050406030204" pitchFamily="18" charset="0"/>
                        <a:sym typeface="Symbol" panose="05050102010706020507" pitchFamily="18" charset="2"/>
                      </a:rPr>
                      <m:t></m:t>
                    </m:r>
                    <m:r>
                      <a:rPr lang="en-US" sz="2000" b="0" i="1" smtClean="0">
                        <a:solidFill>
                          <a:schemeClr val="tx1"/>
                        </a:solidFill>
                        <a:latin typeface="Cambria Math" panose="02040503050406030204" pitchFamily="18" charset="0"/>
                        <a:sym typeface="Symbol" panose="05050102010706020507" pitchFamily="18" charset="2"/>
                      </a:rPr>
                      <m:t> </m:t>
                    </m:r>
                    <m:r>
                      <a:rPr lang="en-US" sz="2000" i="1">
                        <a:solidFill>
                          <a:schemeClr val="tx1"/>
                        </a:solidFill>
                        <a:latin typeface="Cambria Math" panose="02040503050406030204" pitchFamily="18" charset="0"/>
                      </a:rPr>
                      <m:t>0</m:t>
                    </m:r>
                    <m:r>
                      <a:rPr lang="en-US" sz="2000">
                        <a:solidFill>
                          <a:schemeClr val="tx1"/>
                        </a:solidFill>
                        <a:latin typeface="Cambria Math" panose="02040503050406030204" pitchFamily="18" charset="0"/>
                      </a:rPr>
                      <m:t> </m:t>
                    </m:r>
                  </m:oMath>
                </a14:m>
                <a:r>
                  <a:rPr lang="en-US" sz="2000" dirty="0">
                    <a:solidFill>
                      <a:schemeClr val="tx1"/>
                    </a:solidFill>
                    <a:latin typeface="Arial" panose="020B0604020202020204" pitchFamily="34" charset="0"/>
                    <a:cs typeface="Arial" panose="020B0604020202020204" pitchFamily="34" charset="0"/>
                  </a:rPr>
                  <a:t>separately for each </a:t>
                </a:r>
                <a:r>
                  <a:rPr lang="en-US" sz="2000" i="1" dirty="0">
                    <a:solidFill>
                      <a:schemeClr val="tx1"/>
                    </a:solidFill>
                    <a:latin typeface="Times New Roman" pitchFamily="18" charset="0"/>
                    <a:cs typeface="Times New Roman" pitchFamily="18" charset="0"/>
                  </a:rPr>
                  <a:t>k.</a:t>
                </a:r>
                <a:endParaRPr lang="en-US" sz="2000" dirty="0">
                  <a:solidFill>
                    <a:schemeClr val="tx1"/>
                  </a:solidFill>
                  <a:latin typeface="Arial"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57201" y="4178444"/>
                <a:ext cx="5727700" cy="2108200"/>
              </a:xfrm>
              <a:prstGeom prst="rect">
                <a:avLst/>
              </a:prstGeom>
              <a:blipFill>
                <a:blip r:embed="rId3"/>
                <a:stretch>
                  <a:fillRect l="-1064" t="-1156" b="-3468"/>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3E978DDF-669C-F343-ABD0-D9131EBFA7C3}"/>
              </a:ext>
            </a:extLst>
          </p:cNvPr>
          <p:cNvPicPr>
            <a:picLocks noChangeAspect="1"/>
          </p:cNvPicPr>
          <p:nvPr/>
        </p:nvPicPr>
        <p:blipFill rotWithShape="1">
          <a:blip r:embed="rId4"/>
          <a:srcRect l="50858" t="1790" r="2539" b="54630"/>
          <a:stretch/>
        </p:blipFill>
        <p:spPr>
          <a:xfrm>
            <a:off x="6400800" y="3333639"/>
            <a:ext cx="2286000" cy="2133600"/>
          </a:xfrm>
          <a:prstGeom prst="rect">
            <a:avLst/>
          </a:prstGeom>
        </p:spPr>
      </p:pic>
      <p:sp>
        <p:nvSpPr>
          <p:cNvPr id="2" name="TextBox 1">
            <a:extLst>
              <a:ext uri="{FF2B5EF4-FFF2-40B4-BE49-F238E27FC236}">
                <a16:creationId xmlns:a16="http://schemas.microsoft.com/office/drawing/2014/main" id="{CC517EEC-C103-864B-8FD1-591BAF66A103}"/>
              </a:ext>
            </a:extLst>
          </p:cNvPr>
          <p:cNvSpPr txBox="1"/>
          <p:nvPr/>
        </p:nvSpPr>
        <p:spPr>
          <a:xfrm>
            <a:off x="6743700" y="1447800"/>
            <a:ext cx="1917700" cy="1409700"/>
          </a:xfrm>
          <a:prstGeom prst="rect">
            <a:avLst/>
          </a:prstGeom>
          <a:noFill/>
          <a:ln>
            <a:solidFill>
              <a:srgbClr val="FF0000"/>
            </a:solidFill>
          </a:ln>
        </p:spPr>
        <p:txBody>
          <a:bodyPr wrap="square" rtlCol="0">
            <a:noAutofit/>
          </a:bodyPr>
          <a:lstStyle/>
          <a:p>
            <a:pPr algn="ctr" fontAlgn="base">
              <a:spcBef>
                <a:spcPts val="600"/>
              </a:spcBef>
              <a:spcAft>
                <a:spcPct val="0"/>
              </a:spcAft>
            </a:pPr>
            <a:r>
              <a:rPr lang="en-US" sz="1400" dirty="0">
                <a:latin typeface="Arial" charset="0"/>
              </a:rPr>
              <a:t>They don’t do it here, but with white noise we expect about 1 in 20 observations to randomly fall outside the limits. (5%)</a:t>
            </a:r>
          </a:p>
        </p:txBody>
      </p:sp>
      <p:cxnSp>
        <p:nvCxnSpPr>
          <p:cNvPr id="5" name="Straight Arrow Connector 4">
            <a:extLst>
              <a:ext uri="{FF2B5EF4-FFF2-40B4-BE49-F238E27FC236}">
                <a16:creationId xmlns:a16="http://schemas.microsoft.com/office/drawing/2014/main" id="{E6C9C2EC-977A-4245-A5E4-C0B2EC501585}"/>
              </a:ext>
            </a:extLst>
          </p:cNvPr>
          <p:cNvCxnSpPr/>
          <p:nvPr/>
        </p:nvCxnSpPr>
        <p:spPr bwMode="auto">
          <a:xfrm>
            <a:off x="7391400" y="2895743"/>
            <a:ext cx="0" cy="1141011"/>
          </a:xfrm>
          <a:prstGeom prst="straightConnector1">
            <a:avLst/>
          </a:prstGeom>
          <a:noFill/>
          <a:ln w="25400" cap="flat" cmpd="sng" algn="ctr">
            <a:solidFill>
              <a:srgbClr val="FF0000"/>
            </a:solidFill>
            <a:prstDash val="solid"/>
            <a:round/>
            <a:headEnd type="none" w="med" len="med"/>
            <a:tailEnd type="triangle"/>
          </a:ln>
          <a:effectLst/>
        </p:spPr>
      </p:cxnSp>
      <p:sp>
        <p:nvSpPr>
          <p:cNvPr id="4" name="Title 3"/>
          <p:cNvSpPr>
            <a:spLocks noGrp="1"/>
          </p:cNvSpPr>
          <p:nvPr>
            <p:ph type="title"/>
          </p:nvPr>
        </p:nvSpPr>
        <p:spPr>
          <a:xfrm>
            <a:off x="457201" y="228600"/>
            <a:ext cx="8229600" cy="1143000"/>
          </a:xfrm>
        </p:spPr>
        <p:txBody>
          <a:bodyPr/>
          <a:lstStyle/>
          <a:p>
            <a:r>
              <a:rPr lang="en-IN" sz="4000" dirty="0"/>
              <a:t>Testing Residuals for White Noise</a:t>
            </a:r>
          </a:p>
        </p:txBody>
      </p:sp>
    </p:spTree>
    <p:extLst>
      <p:ext uri="{BB962C8B-B14F-4D97-AF65-F5344CB8AC3E}">
        <p14:creationId xmlns:p14="http://schemas.microsoft.com/office/powerpoint/2010/main" val="6509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12997">
                                            <p:txEl>
                                              <p:pRg st="1" end="1"/>
                                            </p:txEl>
                                          </p:spTgt>
                                        </p:tgtEl>
                                        <p:attrNameLst>
                                          <p:attrName>style.visibility</p:attrName>
                                        </p:attrNameLst>
                                      </p:cBhvr>
                                      <p:to>
                                        <p:strVal val="visible"/>
                                      </p:to>
                                    </p:set>
                                    <p:animEffect transition="in" filter="fade">
                                      <p:cBhvr>
                                        <p:cTn id="12" dur="500"/>
                                        <p:tgtEl>
                                          <p:spTgt spid="3412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12997">
                                            <p:txEl>
                                              <p:pRg st="2" end="2"/>
                                            </p:txEl>
                                          </p:spTgt>
                                        </p:tgtEl>
                                        <p:attrNameLst>
                                          <p:attrName>style.visibility</p:attrName>
                                        </p:attrNameLst>
                                      </p:cBhvr>
                                      <p:to>
                                        <p:strVal val="visible"/>
                                      </p:to>
                                    </p:set>
                                    <p:animEffect transition="in" filter="fade">
                                      <p:cBhvr>
                                        <p:cTn id="17" dur="500"/>
                                        <p:tgtEl>
                                          <p:spTgt spid="3412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12997">
                                            <p:txEl>
                                              <p:pRg st="3" end="3"/>
                                            </p:txEl>
                                          </p:spTgt>
                                        </p:tgtEl>
                                        <p:attrNameLst>
                                          <p:attrName>style.visibility</p:attrName>
                                        </p:attrNameLst>
                                      </p:cBhvr>
                                      <p:to>
                                        <p:strVal val="visible"/>
                                      </p:to>
                                    </p:set>
                                    <p:animEffect transition="in" filter="fade">
                                      <p:cBhvr>
                                        <p:cTn id="22" dur="500"/>
                                        <p:tgtEl>
                                          <p:spTgt spid="341299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fade">
                                      <p:cBhvr>
                                        <p:cTn id="43" dur="500"/>
                                        <p:tgtEl>
                                          <p:spTgt spid="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uiExpand="1" build="p" bldLvl="2"/>
      <p:bldP spid="3" grpId="0" uiExpand="1" build="p" bldLvl="2"/>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08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4EE9-62A5-234A-B33B-D063475C5944}"/>
              </a:ext>
            </a:extLst>
          </p:cNvPr>
          <p:cNvSpPr>
            <a:spLocks noGrp="1"/>
          </p:cNvSpPr>
          <p:nvPr>
            <p:ph type="ctrTitle"/>
          </p:nvPr>
        </p:nvSpPr>
        <p:spPr/>
        <p:txBody>
          <a:bodyPr>
            <a:noAutofit/>
          </a:bodyPr>
          <a:lstStyle/>
          <a:p>
            <a:r>
              <a:rPr lang="en-US" dirty="0"/>
              <a:t>Testing Residuals </a:t>
            </a:r>
            <a:br>
              <a:rPr lang="en-US" dirty="0"/>
            </a:br>
            <a:r>
              <a:rPr lang="en-US" dirty="0"/>
              <a:t>for White Noise</a:t>
            </a:r>
          </a:p>
        </p:txBody>
      </p:sp>
      <p:sp>
        <p:nvSpPr>
          <p:cNvPr id="3" name="Subtitle 2">
            <a:extLst>
              <a:ext uri="{FF2B5EF4-FFF2-40B4-BE49-F238E27FC236}">
                <a16:creationId xmlns:a16="http://schemas.microsoft.com/office/drawing/2014/main" id="{9DB605EB-8568-AC4C-8881-64E9F5A20229}"/>
              </a:ext>
            </a:extLst>
          </p:cNvPr>
          <p:cNvSpPr>
            <a:spLocks noGrp="1"/>
          </p:cNvSpPr>
          <p:nvPr>
            <p:ph type="subTitle" idx="1"/>
          </p:nvPr>
        </p:nvSpPr>
        <p:spPr/>
        <p:txBody>
          <a:bodyPr>
            <a:noAutofit/>
          </a:bodyPr>
          <a:lstStyle/>
          <a:p>
            <a:r>
              <a:rPr lang="en-US" dirty="0" err="1"/>
              <a:t>Ljung</a:t>
            </a:r>
            <a:r>
              <a:rPr lang="en-US" dirty="0"/>
              <a:t>-Box</a:t>
            </a:r>
          </a:p>
        </p:txBody>
      </p:sp>
    </p:spTree>
    <p:extLst>
      <p:ext uri="{BB962C8B-B14F-4D97-AF65-F5344CB8AC3E}">
        <p14:creationId xmlns:p14="http://schemas.microsoft.com/office/powerpoint/2010/main" val="306146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2997" name="Text Box 5"/>
          <p:cNvSpPr txBox="1">
            <a:spLocks noChangeArrowheads="1"/>
          </p:cNvSpPr>
          <p:nvPr/>
        </p:nvSpPr>
        <p:spPr bwMode="auto">
          <a:xfrm>
            <a:off x="304800" y="1602000"/>
            <a:ext cx="8229600" cy="430000"/>
          </a:xfrm>
          <a:prstGeom prst="rect">
            <a:avLst/>
          </a:prstGeom>
          <a:noFill/>
          <a:ln w="25400">
            <a:noFill/>
            <a:miter lim="800000"/>
            <a:headEnd/>
            <a:tailEnd/>
          </a:ln>
        </p:spPr>
        <p:txBody>
          <a:bodyPr>
            <a:noAutofit/>
          </a:bodyPr>
          <a:lstStyle/>
          <a:p>
            <a:pPr fontAlgn="base">
              <a:spcBef>
                <a:spcPts val="600"/>
              </a:spcBef>
              <a:spcAft>
                <a:spcPct val="0"/>
              </a:spcAft>
            </a:pPr>
            <a:r>
              <a:rPr lang="en-US" sz="2400" b="1" dirty="0"/>
              <a:t>Check 2: </a:t>
            </a:r>
            <a:r>
              <a:rPr lang="en-US" sz="2400" b="1" i="1" dirty="0" err="1">
                <a:solidFill>
                  <a:srgbClr val="FF0000"/>
                </a:solidFill>
              </a:rPr>
              <a:t>Ljung</a:t>
            </a:r>
            <a:r>
              <a:rPr lang="en-US" sz="2400" b="1" i="1" dirty="0">
                <a:solidFill>
                  <a:srgbClr val="FF0000"/>
                </a:solidFill>
              </a:rPr>
              <a:t>-Box test</a:t>
            </a:r>
          </a:p>
        </p:txBody>
      </p:sp>
      <p:sp>
        <p:nvSpPr>
          <p:cNvPr id="3" name="TextBox 2"/>
          <p:cNvSpPr txBox="1"/>
          <p:nvPr/>
        </p:nvSpPr>
        <p:spPr>
          <a:xfrm>
            <a:off x="304800" y="2057400"/>
            <a:ext cx="8839200" cy="861774"/>
          </a:xfrm>
          <a:prstGeom prst="rect">
            <a:avLst/>
          </a:prstGeom>
          <a:noFill/>
        </p:spPr>
        <p:txBody>
          <a:bodyPr wrap="square" rtlCol="0">
            <a:noAutofit/>
          </a:bodyPr>
          <a:lstStyle/>
          <a:p>
            <a:pPr fontAlgn="base">
              <a:spcBef>
                <a:spcPts val="600"/>
              </a:spcBef>
              <a:spcAft>
                <a:spcPct val="0"/>
              </a:spcAft>
            </a:pPr>
            <a:r>
              <a:rPr lang="en-US" sz="2400" dirty="0"/>
              <a:t>Whereas checking the limit lines apply separately to each lag </a:t>
            </a:r>
            <a:r>
              <a:rPr lang="en-US" sz="2400" i="1" dirty="0"/>
              <a:t>k, </a:t>
            </a:r>
            <a:r>
              <a:rPr lang="en-US" sz="2400" dirty="0" err="1"/>
              <a:t>Ljung</a:t>
            </a:r>
            <a:r>
              <a:rPr lang="en-US" sz="2400" dirty="0"/>
              <a:t>-Box tests the hypothesis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84" y="2985813"/>
            <a:ext cx="3480816" cy="402336"/>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84" y="3501342"/>
            <a:ext cx="5309616" cy="408432"/>
          </a:xfrm>
          <a:prstGeom prst="rect">
            <a:avLst/>
          </a:prstGeom>
        </p:spPr>
      </p:pic>
      <p:sp>
        <p:nvSpPr>
          <p:cNvPr id="4" name="TextBox 3"/>
          <p:cNvSpPr txBox="1"/>
          <p:nvPr/>
        </p:nvSpPr>
        <p:spPr>
          <a:xfrm>
            <a:off x="304800" y="3949749"/>
            <a:ext cx="8229600" cy="2169825"/>
          </a:xfrm>
          <a:prstGeom prst="rect">
            <a:avLst/>
          </a:prstGeom>
          <a:noFill/>
        </p:spPr>
        <p:txBody>
          <a:bodyPr wrap="square" rtlCol="0">
            <a:noAutofit/>
          </a:bodyPr>
          <a:lstStyle/>
          <a:p>
            <a:pPr fontAlgn="base">
              <a:spcBef>
                <a:spcPts val="600"/>
              </a:spcBef>
              <a:spcAft>
                <a:spcPct val="0"/>
              </a:spcAft>
            </a:pPr>
            <a:r>
              <a:rPr lang="en-US" sz="2400" dirty="0"/>
              <a:t>The </a:t>
            </a:r>
            <a:r>
              <a:rPr lang="en-US" sz="2400" dirty="0" err="1"/>
              <a:t>Ljung</a:t>
            </a:r>
            <a:r>
              <a:rPr lang="en-US" sz="2400" dirty="0"/>
              <a:t>-Box test is referred to as a </a:t>
            </a:r>
            <a:r>
              <a:rPr lang="en-US" sz="2400" b="1" i="1" dirty="0">
                <a:cs typeface="Arial" panose="020B0604020202020204" pitchFamily="34" charset="0"/>
              </a:rPr>
              <a:t>portmanteau</a:t>
            </a:r>
            <a:r>
              <a:rPr lang="en-US" sz="2400" b="1" dirty="0">
                <a:cs typeface="Arial" panose="020B0604020202020204" pitchFamily="34" charset="0"/>
              </a:rPr>
              <a:t> </a:t>
            </a:r>
            <a:br>
              <a:rPr lang="en-US" sz="2400" b="1" dirty="0">
                <a:cs typeface="Arial" panose="020B0604020202020204" pitchFamily="34" charset="0"/>
              </a:rPr>
            </a:br>
            <a:r>
              <a:rPr lang="en-US" sz="2400" dirty="0"/>
              <a:t>[port man </a:t>
            </a:r>
            <a:r>
              <a:rPr lang="en-US" sz="2400" dirty="0" err="1"/>
              <a:t>tō</a:t>
            </a:r>
            <a:r>
              <a:rPr lang="en-US" sz="2400" dirty="0"/>
              <a:t>] test</a:t>
            </a:r>
          </a:p>
          <a:p>
            <a:pPr marL="342900" indent="-342900" fontAlgn="base">
              <a:spcBef>
                <a:spcPts val="600"/>
              </a:spcBef>
              <a:spcAft>
                <a:spcPct val="0"/>
              </a:spcAft>
              <a:buFont typeface="Arial" panose="020B0604020202020204" pitchFamily="34" charset="0"/>
              <a:buChar char="•"/>
            </a:pPr>
            <a:r>
              <a:rPr lang="en-US" sz="2400" dirty="0"/>
              <a:t>“Portmanteau” is a seldom-used word that can mean “embodying several uses or qualities”</a:t>
            </a:r>
          </a:p>
          <a:p>
            <a:pPr marL="342900" indent="-342900" fontAlgn="base">
              <a:spcBef>
                <a:spcPts val="600"/>
              </a:spcBef>
              <a:spcAft>
                <a:spcPct val="0"/>
              </a:spcAft>
              <a:buFont typeface="Arial" panose="020B0604020202020204" pitchFamily="34" charset="0"/>
              <a:buChar char="•"/>
            </a:pPr>
            <a:r>
              <a:rPr lang="en-US" sz="2400" dirty="0" err="1"/>
              <a:t>Ljung</a:t>
            </a:r>
            <a:r>
              <a:rPr lang="en-US" sz="2400" dirty="0"/>
              <a:t>-Box tests the autocorrelations </a:t>
            </a:r>
            <a:r>
              <a:rPr lang="en-US" sz="2400" b="1" i="1" dirty="0"/>
              <a:t>as a group</a:t>
            </a:r>
          </a:p>
        </p:txBody>
      </p:sp>
      <p:sp>
        <p:nvSpPr>
          <p:cNvPr id="2" name="Title 1"/>
          <p:cNvSpPr>
            <a:spLocks noGrp="1"/>
          </p:cNvSpPr>
          <p:nvPr>
            <p:ph type="title"/>
          </p:nvPr>
        </p:nvSpPr>
        <p:spPr/>
        <p:txBody>
          <a:bodyPr/>
          <a:lstStyle/>
          <a:p>
            <a:r>
              <a:rPr lang="en-IN" sz="4000" dirty="0"/>
              <a:t>Testing Residuals for White Noise</a:t>
            </a:r>
          </a:p>
        </p:txBody>
      </p:sp>
    </p:spTree>
    <p:extLst>
      <p:ext uri="{BB962C8B-B14F-4D97-AF65-F5344CB8AC3E}">
        <p14:creationId xmlns:p14="http://schemas.microsoft.com/office/powerpoint/2010/main" val="226740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12997">
                                            <p:txEl>
                                              <p:pRg st="0" end="0"/>
                                            </p:txEl>
                                          </p:spTgt>
                                        </p:tgtEl>
                                        <p:attrNameLst>
                                          <p:attrName>style.visibility</p:attrName>
                                        </p:attrNameLst>
                                      </p:cBhvr>
                                      <p:to>
                                        <p:strVal val="visible"/>
                                      </p:to>
                                    </p:set>
                                    <p:animEffect transition="in" filter="fade">
                                      <p:cBhvr>
                                        <p:cTn id="7" dur="500"/>
                                        <p:tgtEl>
                                          <p:spTgt spid="341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fade">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2997" grpId="0" build="p"/>
      <p:bldP spid="3" grpId="0"/>
      <p:bldP spid="4"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61665"/>
          </a:xfrm>
          <a:prstGeom prst="rect">
            <a:avLst/>
          </a:prstGeom>
          <a:noFill/>
        </p:spPr>
        <p:txBody>
          <a:bodyPr wrap="square" rtlCol="0">
            <a:noAutofit/>
          </a:bodyPr>
          <a:lstStyle/>
          <a:p>
            <a:pPr>
              <a:spcBef>
                <a:spcPts val="600"/>
              </a:spcBef>
            </a:pPr>
            <a:r>
              <a:rPr lang="en-US" dirty="0">
                <a:latin typeface="Arial" pitchFamily="34" charset="0"/>
                <a:cs typeface="Arial" pitchFamily="34" charset="0"/>
              </a:rPr>
              <a:t>The </a:t>
            </a:r>
            <a:r>
              <a:rPr lang="en-US" dirty="0" err="1">
                <a:latin typeface="Arial" pitchFamily="34" charset="0"/>
                <a:cs typeface="Arial" pitchFamily="34" charset="0"/>
              </a:rPr>
              <a:t>Ljung</a:t>
            </a:r>
            <a:r>
              <a:rPr lang="en-US" dirty="0">
                <a:latin typeface="Arial" pitchFamily="34" charset="0"/>
                <a:cs typeface="Arial" pitchFamily="34" charset="0"/>
              </a:rPr>
              <a:t>-Box test statistic for testing the null hypothesis: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2006601"/>
            <a:ext cx="2401875" cy="27762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2438400"/>
            <a:ext cx="1859244" cy="63937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85" y="3111501"/>
            <a:ext cx="5074328" cy="33102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84" y="3483510"/>
            <a:ext cx="3113316" cy="331026"/>
          </a:xfrm>
          <a:prstGeom prst="rect">
            <a:avLst/>
          </a:prstGeom>
        </p:spPr>
      </p:pic>
      <p:sp>
        <p:nvSpPr>
          <p:cNvPr id="17" name="TextBox 16"/>
          <p:cNvSpPr txBox="1"/>
          <p:nvPr/>
        </p:nvSpPr>
        <p:spPr>
          <a:xfrm>
            <a:off x="457200" y="4931870"/>
            <a:ext cx="6705600" cy="1405430"/>
          </a:xfrm>
          <a:prstGeom prst="rect">
            <a:avLst/>
          </a:prstGeom>
          <a:noFill/>
        </p:spPr>
        <p:txBody>
          <a:bodyPr wrap="square" rtlCol="0">
            <a:noAutofit/>
          </a:bodyPr>
          <a:lstStyle/>
          <a:p>
            <a:pPr>
              <a:lnSpc>
                <a:spcPts val="2200"/>
              </a:lnSpc>
            </a:pPr>
            <a:r>
              <a:rPr lang="en-US" dirty="0" err="1">
                <a:latin typeface="Courier New" panose="02070309020205020404" pitchFamily="49" charset="0"/>
                <a:cs typeface="Courier New" panose="02070309020205020404" pitchFamily="49" charset="0"/>
              </a:rPr>
              <a:t>ljung.wge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res,p,q,K</a:t>
            </a:r>
            <a:r>
              <a:rPr lang="en-US" dirty="0">
                <a:latin typeface="Courier New" panose="02070309020205020404" pitchFamily="49" charset="0"/>
                <a:cs typeface="Courier New" panose="02070309020205020404" pitchFamily="49" charset="0"/>
              </a:rPr>
              <a:t>)</a:t>
            </a:r>
          </a:p>
          <a:p>
            <a:pPr>
              <a:lnSpc>
                <a:spcPts val="2200"/>
              </a:lnSpc>
            </a:pPr>
            <a:r>
              <a:rPr lang="en-US" dirty="0">
                <a:latin typeface="Courier New" panose="02070309020205020404" pitchFamily="49" charset="0"/>
                <a:cs typeface="Courier New" panose="02070309020205020404" pitchFamily="49" charset="0"/>
              </a:rPr>
              <a:t># res residual file</a:t>
            </a:r>
          </a:p>
          <a:p>
            <a:pPr>
              <a:lnSpc>
                <a:spcPts val="2200"/>
              </a:lnSpc>
            </a:pPr>
            <a:r>
              <a:rPr lang="en-US" dirty="0">
                <a:latin typeface="Courier New" panose="02070309020205020404" pitchFamily="49" charset="0"/>
                <a:cs typeface="Courier New" panose="02070309020205020404" pitchFamily="49" charset="0"/>
              </a:rPr>
              <a:t># after ARMA(</a:t>
            </a:r>
            <a:r>
              <a:rPr lang="en-US" dirty="0" err="1">
                <a:latin typeface="Courier New" panose="02070309020205020404" pitchFamily="49" charset="0"/>
                <a:cs typeface="Courier New" panose="02070309020205020404" pitchFamily="49" charset="0"/>
              </a:rPr>
              <a:t>p,q</a:t>
            </a:r>
            <a:r>
              <a:rPr lang="en-US" dirty="0">
                <a:latin typeface="Courier New" panose="02070309020205020404" pitchFamily="49" charset="0"/>
                <a:cs typeface="Courier New" panose="02070309020205020404" pitchFamily="49" charset="0"/>
              </a:rPr>
              <a:t>) fit to data</a:t>
            </a:r>
          </a:p>
          <a:p>
            <a:pPr>
              <a:lnSpc>
                <a:spcPts val="2200"/>
              </a:lnSpc>
            </a:pPr>
            <a:r>
              <a:rPr lang="en-US" dirty="0">
                <a:latin typeface="Courier New" panose="02070309020205020404" pitchFamily="49" charset="0"/>
                <a:cs typeface="Courier New" panose="02070309020205020404" pitchFamily="49" charset="0"/>
              </a:rPr>
              <a:t># K is capital K above (default=24)</a:t>
            </a:r>
          </a:p>
        </p:txBody>
      </p:sp>
      <p:sp>
        <p:nvSpPr>
          <p:cNvPr id="15" name="TextBox 14"/>
          <p:cNvSpPr txBox="1"/>
          <p:nvPr/>
        </p:nvSpPr>
        <p:spPr>
          <a:xfrm>
            <a:off x="457200" y="4602843"/>
            <a:ext cx="5257800" cy="381000"/>
          </a:xfrm>
          <a:prstGeom prst="rect">
            <a:avLst/>
          </a:prstGeom>
          <a:noFill/>
        </p:spPr>
        <p:txBody>
          <a:bodyPr wrap="square" rtlCol="0">
            <a:noAutofit/>
          </a:bodyPr>
          <a:lstStyle/>
          <a:p>
            <a:r>
              <a:rPr lang="en-US" sz="2000" b="1" dirty="0" err="1">
                <a:solidFill>
                  <a:srgbClr val="009900"/>
                </a:solidFill>
                <a:latin typeface="Courier New" panose="02070309020205020404" pitchFamily="49" charset="0"/>
                <a:cs typeface="Courier New" panose="02070309020205020404" pitchFamily="49" charset="0"/>
              </a:rPr>
              <a:t>tswge</a:t>
            </a:r>
            <a:r>
              <a:rPr lang="en-US" sz="2000" b="1" dirty="0">
                <a:solidFill>
                  <a:srgbClr val="009900"/>
                </a:solidFill>
                <a:latin typeface="Courier New" panose="02070309020205020404" pitchFamily="49" charset="0"/>
                <a:cs typeface="Courier New" panose="02070309020205020404" pitchFamily="49" charset="0"/>
              </a:rPr>
              <a:t> function </a:t>
            </a:r>
            <a:r>
              <a:rPr lang="en-US" sz="2000" b="1" dirty="0" err="1">
                <a:solidFill>
                  <a:srgbClr val="009900"/>
                </a:solidFill>
                <a:latin typeface="Courier New" panose="02070309020205020404" pitchFamily="49" charset="0"/>
                <a:cs typeface="Courier New" panose="02070309020205020404" pitchFamily="49" charset="0"/>
              </a:rPr>
              <a:t>ljung.wge</a:t>
            </a:r>
            <a:endParaRPr lang="en-US" sz="2000" b="1" dirty="0">
              <a:solidFill>
                <a:srgbClr val="009900"/>
              </a:solidFill>
              <a:latin typeface="Courier New" panose="02070309020205020404" pitchFamily="49" charset="0"/>
              <a:cs typeface="Courier New" panose="02070309020205020404" pitchFamily="49" charset="0"/>
            </a:endParaRPr>
          </a:p>
        </p:txBody>
      </p:sp>
      <p:sp>
        <p:nvSpPr>
          <p:cNvPr id="16" name="TextBox 15"/>
          <p:cNvSpPr txBox="1"/>
          <p:nvPr/>
        </p:nvSpPr>
        <p:spPr>
          <a:xfrm>
            <a:off x="457200" y="3860801"/>
            <a:ext cx="5130800" cy="723900"/>
          </a:xfrm>
          <a:prstGeom prst="rect">
            <a:avLst/>
          </a:prstGeom>
          <a:noFill/>
          <a:ln w="38100">
            <a:solidFill>
              <a:srgbClr val="FF0000"/>
            </a:solidFill>
          </a:ln>
        </p:spPr>
        <p:txBody>
          <a:bodyPr wrap="square" rtlCol="0">
            <a:noAutofit/>
          </a:bodyPr>
          <a:lstStyle/>
          <a:p>
            <a:pPr>
              <a:spcBef>
                <a:spcPts val="600"/>
              </a:spcBef>
            </a:pPr>
            <a:r>
              <a:rPr lang="en-US" dirty="0">
                <a:latin typeface="Arial" panose="020B0604020202020204" pitchFamily="34" charset="0"/>
                <a:cs typeface="Arial" panose="020B0604020202020204" pitchFamily="34" charset="0"/>
              </a:rPr>
              <a:t>It is advisable to check more than one value of </a:t>
            </a:r>
            <a:r>
              <a:rPr lang="en-US" i="1" dirty="0">
                <a:latin typeface="Times New Roman" panose="02020603050405020304" pitchFamily="18" charset="0"/>
                <a:cs typeface="Times New Roman" panose="02020603050405020304" pitchFamily="18" charset="0"/>
              </a:rPr>
              <a:t>K</a:t>
            </a:r>
            <a:r>
              <a:rPr lang="en-US" dirty="0">
                <a:latin typeface="Arial" panose="020B0604020202020204" pitchFamily="34" charset="0"/>
                <a:cs typeface="Arial" panose="020B0604020202020204" pitchFamily="34" charset="0"/>
              </a:rPr>
              <a:t> </a:t>
            </a:r>
          </a:p>
          <a:p>
            <a:pPr marL="285750" indent="-28575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Box and Jenkins use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 </a:t>
            </a:r>
            <a:r>
              <a:rPr lang="en-US" dirty="0">
                <a:latin typeface="Arial" panose="020B0604020202020204" pitchFamily="34" charset="0"/>
                <a:cs typeface="Arial" panose="020B0604020202020204" pitchFamily="34" charset="0"/>
              </a:rPr>
              <a:t>and</a:t>
            </a:r>
            <a:r>
              <a:rPr lang="en-US" dirty="0">
                <a:latin typeface="Times New Roman" panose="02020603050405020304" pitchFamily="18" charset="0"/>
                <a:cs typeface="Times New Roman" panose="02020603050405020304" pitchFamily="18" charset="0"/>
              </a:rPr>
              <a:t> 48</a:t>
            </a:r>
          </a:p>
        </p:txBody>
      </p:sp>
      <p:sp>
        <p:nvSpPr>
          <p:cNvPr id="2" name="TextBox 1"/>
          <p:cNvSpPr txBox="1"/>
          <p:nvPr/>
        </p:nvSpPr>
        <p:spPr>
          <a:xfrm>
            <a:off x="457200" y="2209801"/>
            <a:ext cx="1051560" cy="355600"/>
          </a:xfrm>
          <a:prstGeom prst="rect">
            <a:avLst/>
          </a:prstGeom>
          <a:noFill/>
        </p:spPr>
        <p:txBody>
          <a:bodyPr wrap="square" rtlCol="0">
            <a:noAutofit/>
          </a:bodyPr>
          <a:lstStyle/>
          <a:p>
            <a:pPr fontAlgn="base">
              <a:spcBef>
                <a:spcPts val="600"/>
              </a:spcBef>
            </a:pPr>
            <a:r>
              <a:rPr lang="en-US" sz="2000" dirty="0">
                <a:latin typeface="Arial" charset="0"/>
              </a:rPr>
              <a:t>is</a:t>
            </a:r>
          </a:p>
        </p:txBody>
      </p:sp>
      <p:sp>
        <p:nvSpPr>
          <p:cNvPr id="3" name="Title 2"/>
          <p:cNvSpPr>
            <a:spLocks noGrp="1"/>
          </p:cNvSpPr>
          <p:nvPr>
            <p:ph type="title"/>
          </p:nvPr>
        </p:nvSpPr>
        <p:spPr/>
        <p:txBody>
          <a:bodyPr/>
          <a:lstStyle/>
          <a:p>
            <a:r>
              <a:rPr lang="en-IN" dirty="0" err="1"/>
              <a:t>Ljung</a:t>
            </a:r>
            <a:r>
              <a:rPr lang="en-IN" dirty="0"/>
              <a:t>-Box Test</a:t>
            </a:r>
          </a:p>
        </p:txBody>
      </p:sp>
    </p:spTree>
    <p:extLst>
      <p:ext uri="{BB962C8B-B14F-4D97-AF65-F5344CB8AC3E}">
        <p14:creationId xmlns:p14="http://schemas.microsoft.com/office/powerpoint/2010/main" val="361273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bg/>
                                          </p:spTgt>
                                        </p:tgtEl>
                                        <p:attrNameLst>
                                          <p:attrName>style.visibility</p:attrName>
                                        </p:attrNameLst>
                                      </p:cBhvr>
                                      <p:to>
                                        <p:strVal val="visible"/>
                                      </p:to>
                                    </p:set>
                                    <p:animEffect transition="in" filter="fade">
                                      <p:cBhvr>
                                        <p:cTn id="35" dur="500"/>
                                        <p:tgtEl>
                                          <p:spTgt spid="16">
                                            <p:bg/>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animEffect transition="in" filter="fade">
                                      <p:cBhvr>
                                        <p:cTn id="45" dur="500"/>
                                        <p:tgtEl>
                                          <p:spTgt spid="16">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fade">
                                      <p:cBhvr>
                                        <p:cTn id="55" dur="500"/>
                                        <p:tgtEl>
                                          <p:spTgt spid="1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xEl>
                                              <p:pRg st="1" end="1"/>
                                            </p:txEl>
                                          </p:spTgt>
                                        </p:tgtEl>
                                        <p:attrNameLst>
                                          <p:attrName>style.visibility</p:attrName>
                                        </p:attrNameLst>
                                      </p:cBhvr>
                                      <p:to>
                                        <p:strVal val="visible"/>
                                      </p:to>
                                    </p:set>
                                    <p:animEffect transition="in" filter="fade">
                                      <p:cBhvr>
                                        <p:cTn id="60" dur="500"/>
                                        <p:tgtEl>
                                          <p:spTgt spid="1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7">
                                            <p:txEl>
                                              <p:pRg st="2" end="2"/>
                                            </p:txEl>
                                          </p:spTgt>
                                        </p:tgtEl>
                                        <p:attrNameLst>
                                          <p:attrName>style.visibility</p:attrName>
                                        </p:attrNameLst>
                                      </p:cBhvr>
                                      <p:to>
                                        <p:strVal val="visible"/>
                                      </p:to>
                                    </p:set>
                                    <p:animEffect transition="in" filter="fade">
                                      <p:cBhvr>
                                        <p:cTn id="65" dur="500"/>
                                        <p:tgtEl>
                                          <p:spTgt spid="17">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xEl>
                                              <p:pRg st="3" end="3"/>
                                            </p:txEl>
                                          </p:spTgt>
                                        </p:tgtEl>
                                        <p:attrNameLst>
                                          <p:attrName>style.visibility</p:attrName>
                                        </p:attrNameLst>
                                      </p:cBhvr>
                                      <p:to>
                                        <p:strVal val="visible"/>
                                      </p:to>
                                    </p:set>
                                    <p:animEffect transition="in" filter="fade">
                                      <p:cBhvr>
                                        <p:cTn id="70"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build="p" bldLvl="2"/>
      <p:bldP spid="15" grpId="0"/>
      <p:bldP spid="16" grpId="0" build="p" bldLvl="2"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295400"/>
            <a:ext cx="8229600" cy="4755148"/>
          </a:xfrm>
          <a:prstGeom prst="rect">
            <a:avLst/>
          </a:prstGeom>
          <a:noFill/>
        </p:spPr>
        <p:txBody>
          <a:bodyPr wrap="square" rtlCol="0">
            <a:noAutofit/>
          </a:bodyPr>
          <a:lstStyle/>
          <a:p>
            <a:pPr>
              <a:spcBef>
                <a:spcPts val="600"/>
              </a:spcBef>
            </a:pPr>
            <a:r>
              <a:rPr lang="en-US" sz="2400" b="1" dirty="0">
                <a:latin typeface="Arial" pitchFamily="34" charset="0"/>
                <a:cs typeface="Arial" pitchFamily="34" charset="0"/>
              </a:rPr>
              <a:t>Purpose of this unit:</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previous units we have learned about a variety of useful time series models, how to fit these models to data, etc.</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In this unit, we will step back and take a closer look at the model(s) we have fit to a set of data to ascertain whether the models appear to be </a:t>
            </a:r>
            <a:r>
              <a:rPr lang="en-US" sz="2400" b="1" i="1" dirty="0">
                <a:latin typeface="Arial" pitchFamily="34" charset="0"/>
                <a:cs typeface="Arial" pitchFamily="34" charset="0"/>
              </a:rPr>
              <a:t>appropriate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And are not simply the best we’ve been able to do so far</a:t>
            </a:r>
          </a:p>
          <a:p>
            <a:pPr marL="342900" indent="-342900">
              <a:spcBef>
                <a:spcPts val="600"/>
              </a:spcBef>
              <a:buFont typeface="Arial" panose="020B0604020202020204" pitchFamily="34" charset="0"/>
              <a:buChar char="•"/>
            </a:pPr>
            <a:r>
              <a:rPr lang="en-US" sz="2400" dirty="0">
                <a:latin typeface="Arial" pitchFamily="34" charset="0"/>
                <a:cs typeface="Arial" pitchFamily="34" charset="0"/>
              </a:rPr>
              <a:t>Things to consider include</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Whether basic assumptions of the models are satisfied</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Ramifications of selecting certain models</a:t>
            </a:r>
          </a:p>
          <a:p>
            <a:pPr marL="800100" lvl="1" indent="-342900">
              <a:spcBef>
                <a:spcPts val="600"/>
              </a:spcBef>
              <a:buFont typeface="Arial" panose="020B0604020202020204" pitchFamily="34" charset="0"/>
              <a:buChar char="•"/>
            </a:pPr>
            <a:r>
              <a:rPr lang="en-US" sz="2000" dirty="0">
                <a:latin typeface="Arial" pitchFamily="34" charset="0"/>
                <a:cs typeface="Arial" pitchFamily="34" charset="0"/>
              </a:rPr>
              <a:t>Forecasting performance (we’ve already looked at this)</a:t>
            </a:r>
          </a:p>
        </p:txBody>
      </p:sp>
      <p:sp>
        <p:nvSpPr>
          <p:cNvPr id="4" name="Title 3"/>
          <p:cNvSpPr>
            <a:spLocks noGrp="1"/>
          </p:cNvSpPr>
          <p:nvPr>
            <p:ph type="title"/>
          </p:nvPr>
        </p:nvSpPr>
        <p:spPr/>
        <p:txBody>
          <a:bodyPr>
            <a:noAutofit/>
          </a:bodyPr>
          <a:lstStyle/>
          <a:p>
            <a:r>
              <a:rPr lang="en-IN" sz="4000" dirty="0"/>
              <a:t>Check for Model Appropriateness</a:t>
            </a:r>
          </a:p>
        </p:txBody>
      </p:sp>
    </p:spTree>
    <p:extLst>
      <p:ext uri="{BB962C8B-B14F-4D97-AF65-F5344CB8AC3E}">
        <p14:creationId xmlns:p14="http://schemas.microsoft.com/office/powerpoint/2010/main" val="409880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471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64DE-FC55-A84F-92D7-F6AF832730DF}"/>
              </a:ext>
            </a:extLst>
          </p:cNvPr>
          <p:cNvSpPr>
            <a:spLocks noGrp="1"/>
          </p:cNvSpPr>
          <p:nvPr>
            <p:ph type="ctrTitle"/>
          </p:nvPr>
        </p:nvSpPr>
        <p:spPr/>
        <p:txBody>
          <a:bodyPr/>
          <a:lstStyle/>
          <a:p>
            <a:r>
              <a:rPr lang="en-US" dirty="0"/>
              <a:t>Example 1</a:t>
            </a:r>
          </a:p>
        </p:txBody>
      </p:sp>
      <p:sp>
        <p:nvSpPr>
          <p:cNvPr id="3" name="Subtitle 2">
            <a:extLst>
              <a:ext uri="{FF2B5EF4-FFF2-40B4-BE49-F238E27FC236}">
                <a16:creationId xmlns:a16="http://schemas.microsoft.com/office/drawing/2014/main" id="{CE47253A-C7E1-B948-B1E6-EA3709A2AFE0}"/>
              </a:ext>
            </a:extLst>
          </p:cNvPr>
          <p:cNvSpPr>
            <a:spLocks noGrp="1"/>
          </p:cNvSpPr>
          <p:nvPr>
            <p:ph type="subTitle" idx="1"/>
          </p:nvPr>
        </p:nvSpPr>
        <p:spPr/>
        <p:txBody>
          <a:bodyPr/>
          <a:lstStyle/>
          <a:p>
            <a:r>
              <a:rPr lang="en-US" dirty="0"/>
              <a:t>ARMA(2,1)</a:t>
            </a:r>
          </a:p>
        </p:txBody>
      </p:sp>
    </p:spTree>
    <p:extLst>
      <p:ext uri="{BB962C8B-B14F-4D97-AF65-F5344CB8AC3E}">
        <p14:creationId xmlns:p14="http://schemas.microsoft.com/office/powerpoint/2010/main" val="22230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391750"/>
          </a:xfrm>
          <a:prstGeom prst="rect">
            <a:avLst/>
          </a:prstGeom>
          <a:noFill/>
        </p:spPr>
        <p:txBody>
          <a:bodyPr wrap="square" rtlCol="0">
            <a:noAutofit/>
          </a:bodyPr>
          <a:lstStyle/>
          <a:p>
            <a:pPr fontAlgn="base">
              <a:spcBef>
                <a:spcPts val="600"/>
              </a:spcBef>
            </a:pPr>
            <a:r>
              <a:rPr lang="en-US" sz="2000" b="1" dirty="0">
                <a:latin typeface="Arial" charset="0"/>
              </a:rPr>
              <a:t>Recall: </a:t>
            </a:r>
            <a:r>
              <a:rPr lang="en-US" sz="2000" dirty="0">
                <a:latin typeface="Arial" charset="0"/>
              </a:rPr>
              <a:t>Realization from ARMA(2,1):</a:t>
            </a:r>
          </a:p>
        </p:txBody>
      </p:sp>
      <p:graphicFrame>
        <p:nvGraphicFramePr>
          <p:cNvPr id="5" name="Object 4"/>
          <p:cNvGraphicFramePr>
            <a:graphicFrameLocks noChangeAspect="1"/>
          </p:cNvGraphicFramePr>
          <p:nvPr>
            <p:extLst>
              <p:ext uri="{D42A27DB-BD31-4B8C-83A1-F6EECF244321}">
                <p14:modId xmlns:p14="http://schemas.microsoft.com/office/powerpoint/2010/main" val="4035819878"/>
              </p:ext>
            </p:extLst>
          </p:nvPr>
        </p:nvGraphicFramePr>
        <p:xfrm>
          <a:off x="2533122" y="1999338"/>
          <a:ext cx="4077756" cy="392092"/>
        </p:xfrm>
        <a:graphic>
          <a:graphicData uri="http://schemas.openxmlformats.org/presentationml/2006/ole">
            <mc:AlternateContent xmlns:mc="http://schemas.openxmlformats.org/markup-compatibility/2006">
              <mc:Choice xmlns:v="urn:schemas-microsoft-com:vml" Requires="v">
                <p:oleObj spid="_x0000_s2460" name="Equation" r:id="rId4" imgW="4622760" imgH="444240" progId="Equation.DSMT4">
                  <p:embed/>
                </p:oleObj>
              </mc:Choice>
              <mc:Fallback>
                <p:oleObj name="Equation" r:id="rId4" imgW="4622760" imgH="444240" progId="Equation.DSMT4">
                  <p:embed/>
                  <p:pic>
                    <p:nvPicPr>
                      <p:cNvPr id="5" name="Object 4"/>
                      <p:cNvPicPr/>
                      <p:nvPr/>
                    </p:nvPicPr>
                    <p:blipFill>
                      <a:blip r:embed="rId5"/>
                      <a:stretch>
                        <a:fillRect/>
                      </a:stretch>
                    </p:blipFill>
                    <p:spPr>
                      <a:xfrm>
                        <a:off x="2533122" y="1999338"/>
                        <a:ext cx="4077756" cy="392092"/>
                      </a:xfrm>
                      <a:prstGeom prst="rect">
                        <a:avLst/>
                      </a:prstGeom>
                    </p:spPr>
                  </p:pic>
                </p:oleObj>
              </mc:Fallback>
            </mc:AlternateContent>
          </a:graphicData>
        </a:graphic>
      </p:graphicFrame>
      <p:sp>
        <p:nvSpPr>
          <p:cNvPr id="7" name="Rectangle 6"/>
          <p:cNvSpPr/>
          <p:nvPr/>
        </p:nvSpPr>
        <p:spPr>
          <a:xfrm>
            <a:off x="457201" y="2352852"/>
            <a:ext cx="8229600" cy="1193598"/>
          </a:xfrm>
          <a:prstGeom prst="rect">
            <a:avLst/>
          </a:prstGeom>
        </p:spPr>
        <p:txBody>
          <a:bodyPr wrap="square">
            <a:noAutofit/>
          </a:bodyPr>
          <a:lstStyle/>
          <a:p>
            <a:pPr>
              <a:lnSpc>
                <a:spcPts val="2400"/>
              </a:lnSpc>
            </a:pPr>
            <a:r>
              <a:rPr lang="en-US" b="1" dirty="0">
                <a:latin typeface="Courier New" panose="02070309020205020404" pitchFamily="49" charset="0"/>
                <a:cs typeface="Courier New" panose="02070309020205020404" pitchFamily="49" charset="0"/>
              </a:rPr>
              <a:t># generate the realization from ARMA(2,1)examined earlier</a:t>
            </a:r>
          </a:p>
          <a:p>
            <a:pPr>
              <a:lnSpc>
                <a:spcPts val="2400"/>
              </a:lnSpc>
            </a:pP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gen.arma.wge</a:t>
            </a:r>
            <a:r>
              <a:rPr lang="en-US" dirty="0">
                <a:latin typeface="Courier New" panose="02070309020205020404" pitchFamily="49" charset="0"/>
                <a:cs typeface="Courier New" panose="02070309020205020404" pitchFamily="49" charset="0"/>
              </a:rPr>
              <a:t>(n=100,phi=c(1.6,-.9),theta=.8,sn=67)</a:t>
            </a:r>
          </a:p>
          <a:p>
            <a:pPr>
              <a:lnSpc>
                <a:spcPts val="2400"/>
              </a:lnSpc>
            </a:pPr>
            <a:r>
              <a:rPr lang="en-US" dirty="0">
                <a:latin typeface="Courier New" panose="02070309020205020404" pitchFamily="49" charset="0"/>
                <a:cs typeface="Courier New" panose="02070309020205020404" pitchFamily="49" charset="0"/>
              </a:rPr>
              <a:t>x=x+10</a:t>
            </a:r>
          </a:p>
          <a:p>
            <a:pPr>
              <a:lnSpc>
                <a:spcPts val="2400"/>
              </a:lnSpc>
            </a:pPr>
            <a:r>
              <a:rPr lang="en-US" dirty="0" err="1">
                <a:latin typeface="Courier New" panose="02070309020205020404" pitchFamily="49" charset="0"/>
                <a:cs typeface="Courier New" panose="02070309020205020404" pitchFamily="49" charset="0"/>
              </a:rPr>
              <a:t>plotts.sample.wge</a:t>
            </a:r>
            <a:r>
              <a:rPr lang="en-US" dirty="0">
                <a:latin typeface="Courier New" panose="02070309020205020404" pitchFamily="49" charset="0"/>
                <a:cs typeface="Courier New" panose="02070309020205020404" pitchFamily="49" charset="0"/>
              </a:rPr>
              <a:t>(x)</a:t>
            </a:r>
          </a:p>
        </p:txBody>
      </p:sp>
      <p:pic>
        <p:nvPicPr>
          <p:cNvPr id="8" name="Picture 7"/>
          <p:cNvPicPr>
            <a:picLocks noChangeAspect="1"/>
          </p:cNvPicPr>
          <p:nvPr/>
        </p:nvPicPr>
        <p:blipFill rotWithShape="1">
          <a:blip r:embed="rId6"/>
          <a:srcRect l="2846" t="2200" r="51715" b="53724"/>
          <a:stretch/>
        </p:blipFill>
        <p:spPr>
          <a:xfrm>
            <a:off x="2295526" y="3808306"/>
            <a:ext cx="1865640" cy="1806224"/>
          </a:xfrm>
          <a:prstGeom prst="rect">
            <a:avLst/>
          </a:prstGeom>
        </p:spPr>
      </p:pic>
      <p:pic>
        <p:nvPicPr>
          <p:cNvPr id="10" name="Picture 9"/>
          <p:cNvPicPr>
            <a:picLocks noChangeAspect="1"/>
          </p:cNvPicPr>
          <p:nvPr/>
        </p:nvPicPr>
        <p:blipFill rotWithShape="1">
          <a:blip r:embed="rId6"/>
          <a:srcRect l="49861" t="2500" r="2141" b="54533"/>
          <a:stretch/>
        </p:blipFill>
        <p:spPr>
          <a:xfrm>
            <a:off x="4910870" y="3823668"/>
            <a:ext cx="1970804" cy="1760813"/>
          </a:xfrm>
          <a:prstGeom prst="rect">
            <a:avLst/>
          </a:prstGeom>
        </p:spPr>
      </p:pic>
      <p:sp>
        <p:nvSpPr>
          <p:cNvPr id="11" name="TextBox 10"/>
          <p:cNvSpPr txBox="1"/>
          <p:nvPr/>
        </p:nvSpPr>
        <p:spPr>
          <a:xfrm>
            <a:off x="2336800" y="3534228"/>
            <a:ext cx="1930400" cy="272252"/>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Realization</a:t>
            </a:r>
          </a:p>
        </p:txBody>
      </p:sp>
      <p:sp>
        <p:nvSpPr>
          <p:cNvPr id="12" name="TextBox 11"/>
          <p:cNvSpPr txBox="1"/>
          <p:nvPr/>
        </p:nvSpPr>
        <p:spPr>
          <a:xfrm>
            <a:off x="4495799" y="3534228"/>
            <a:ext cx="3048001" cy="286766"/>
          </a:xfrm>
          <a:prstGeom prst="rect">
            <a:avLst/>
          </a:prstGeom>
          <a:noFill/>
        </p:spPr>
        <p:txBody>
          <a:bodyPr wrap="square" rtlCol="0">
            <a:noAutofit/>
          </a:bodyPr>
          <a:lstStyle/>
          <a:p>
            <a:pPr algn="ctr">
              <a:spcBef>
                <a:spcPts val="600"/>
              </a:spcBef>
            </a:pPr>
            <a:r>
              <a:rPr lang="en-US" sz="1400" b="1" dirty="0">
                <a:latin typeface="Arial" panose="020B0604020202020204" pitchFamily="34" charset="0"/>
                <a:cs typeface="Arial" panose="020B0604020202020204" pitchFamily="34" charset="0"/>
              </a:rPr>
              <a:t>Sample autocorrelations</a:t>
            </a:r>
          </a:p>
        </p:txBody>
      </p:sp>
      <p:sp>
        <p:nvSpPr>
          <p:cNvPr id="13" name="TextBox 12"/>
          <p:cNvSpPr txBox="1"/>
          <p:nvPr/>
        </p:nvSpPr>
        <p:spPr>
          <a:xfrm>
            <a:off x="457200" y="5612588"/>
            <a:ext cx="8229600" cy="770068"/>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t>These seem to indicate stationarity</a:t>
            </a:r>
          </a:p>
          <a:p>
            <a:pPr marL="342900" indent="-342900">
              <a:spcBef>
                <a:spcPts val="600"/>
              </a:spcBef>
              <a:buFont typeface="Arial" panose="020B0604020202020204" pitchFamily="34" charset="0"/>
              <a:buChar char="•"/>
            </a:pPr>
            <a:r>
              <a:rPr lang="en-US" dirty="0"/>
              <a:t>Sample autocorrelations damp quickly</a:t>
            </a:r>
          </a:p>
        </p:txBody>
      </p:sp>
      <p:sp>
        <p:nvSpPr>
          <p:cNvPr id="6" name="Title 5"/>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29811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xEl>
                                              <p:pRg st="0" end="0"/>
                                            </p:txEl>
                                          </p:spTgt>
                                        </p:tgtEl>
                                        <p:attrNameLst>
                                          <p:attrName>style.visibility</p:attrName>
                                        </p:attrNameLst>
                                      </p:cBhvr>
                                      <p:to>
                                        <p:strVal val="visible"/>
                                      </p:to>
                                    </p:set>
                                    <p:animEffect transition="in" filter="fade">
                                      <p:cBhvr>
                                        <p:cTn id="36" dur="500"/>
                                        <p:tgtEl>
                                          <p:spTgt spid="1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xEl>
                                              <p:pRg st="1" end="1"/>
                                            </p:txEl>
                                          </p:spTgt>
                                        </p:tgtEl>
                                        <p:attrNameLst>
                                          <p:attrName>style.visibility</p:attrName>
                                        </p:attrNameLst>
                                      </p:cBhvr>
                                      <p:to>
                                        <p:strVal val="visible"/>
                                      </p:to>
                                    </p:set>
                                    <p:animEffect transition="in" filter="fade">
                                      <p:cBhvr>
                                        <p:cTn id="4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11" grpId="0"/>
      <p:bldP spid="12" grpId="0"/>
      <p:bldP spid="1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602000"/>
            <a:ext cx="8229600" cy="2212011"/>
          </a:xfrm>
          <a:prstGeom prst="rect">
            <a:avLst/>
          </a:prstGeom>
        </p:spPr>
        <p:txBody>
          <a:bodyPr wrap="square">
            <a:noAutofit/>
          </a:bodyPr>
          <a:lstStyle/>
          <a:p>
            <a:pPr>
              <a:lnSpc>
                <a:spcPts val="2400"/>
              </a:lnSpc>
            </a:pPr>
            <a:r>
              <a:rPr lang="en-US" sz="2000" dirty="0" err="1">
                <a:latin typeface="Courier New" panose="02070309020205020404" pitchFamily="49" charset="0"/>
                <a:cs typeface="Courier New" panose="02070309020205020404" pitchFamily="49" charset="0"/>
              </a:rPr>
              <a:t>aic.wge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=0:8,q=0:4)</a:t>
            </a:r>
          </a:p>
          <a:p>
            <a:pPr>
              <a:lnSpc>
                <a:spcPts val="2400"/>
              </a:lnSpc>
            </a:pPr>
            <a:r>
              <a:rPr lang="en-US" sz="2000" b="1" dirty="0">
                <a:latin typeface="Courier New" panose="02070309020205020404" pitchFamily="49" charset="0"/>
                <a:cs typeface="Courier New" panose="02070309020205020404" pitchFamily="49" charset="0"/>
              </a:rPr>
              <a:t># AIC picks ARMA(2,1)</a:t>
            </a:r>
          </a:p>
          <a:p>
            <a:pPr>
              <a:lnSpc>
                <a:spcPts val="2400"/>
              </a:lnSpc>
            </a:pPr>
            <a:r>
              <a:rPr lang="en-US" sz="2000" dirty="0">
                <a:latin typeface="Courier New" panose="02070309020205020404" pitchFamily="49" charset="0"/>
                <a:cs typeface="Courier New" panose="02070309020205020404" pitchFamily="49" charset="0"/>
              </a:rPr>
              <a:t>x21=</a:t>
            </a:r>
            <a:r>
              <a:rPr lang="en-US" sz="2000" dirty="0" err="1">
                <a:latin typeface="Courier New" panose="02070309020205020404" pitchFamily="49" charset="0"/>
                <a:cs typeface="Courier New" panose="02070309020205020404" pitchFamily="49" charset="0"/>
              </a:rPr>
              <a:t>est.arma.wge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x,p</a:t>
            </a:r>
            <a:r>
              <a:rPr lang="en-US" sz="2000" dirty="0">
                <a:latin typeface="Courier New" panose="02070309020205020404" pitchFamily="49" charset="0"/>
                <a:cs typeface="Courier New" panose="02070309020205020404" pitchFamily="49" charset="0"/>
              </a:rPr>
              <a:t>=2,q=1)</a:t>
            </a:r>
          </a:p>
          <a:p>
            <a:pPr>
              <a:lnSpc>
                <a:spcPts val="2400"/>
              </a:lnSpc>
            </a:pPr>
            <a:r>
              <a:rPr lang="sv-SE" sz="2000" dirty="0">
                <a:latin typeface="Courier New" panose="02070309020205020404" pitchFamily="49" charset="0"/>
                <a:cs typeface="Courier New" panose="02070309020205020404" pitchFamily="49" charset="0"/>
              </a:rPr>
              <a:t># x21$phi: 1.6194830 -0.9131788</a:t>
            </a:r>
          </a:p>
          <a:p>
            <a:pPr>
              <a:lnSpc>
                <a:spcPts val="2400"/>
              </a:lnSpc>
            </a:pPr>
            <a:r>
              <a:rPr lang="sv-SE" sz="2000" dirty="0">
                <a:latin typeface="Courier New" panose="02070309020205020404" pitchFamily="49" charset="0"/>
                <a:cs typeface="Courier New" panose="02070309020205020404" pitchFamily="49" charset="0"/>
              </a:rPr>
              <a:t># x21$theta: 0.868127</a:t>
            </a:r>
          </a:p>
          <a:p>
            <a:pPr>
              <a:lnSpc>
                <a:spcPts val="2400"/>
              </a:lnSpc>
            </a:pPr>
            <a:r>
              <a:rPr lang="sv-SE" sz="2000" dirty="0">
                <a:latin typeface="Courier New" panose="02070309020205020404" pitchFamily="49" charset="0"/>
                <a:cs typeface="Courier New" panose="02070309020205020404" pitchFamily="49" charset="0"/>
              </a:rPr>
              <a:t># x21$vara: 1.076196</a:t>
            </a:r>
            <a:endParaRPr lang="en-US" sz="2000" dirty="0">
              <a:latin typeface="Courier New" panose="02070309020205020404" pitchFamily="49" charset="0"/>
              <a:cs typeface="Courier New" panose="02070309020205020404" pitchFamily="49" charset="0"/>
            </a:endParaRPr>
          </a:p>
          <a:p>
            <a:pPr>
              <a:lnSpc>
                <a:spcPts val="2400"/>
              </a:lnSpc>
            </a:pPr>
            <a:r>
              <a:rPr lang="en-US" sz="2000" dirty="0">
                <a:latin typeface="Courier New" panose="02070309020205020404" pitchFamily="49" charset="0"/>
                <a:cs typeface="Courier New" panose="02070309020205020404" pitchFamily="49" charset="0"/>
              </a:rPr>
              <a:t>mean(x)  # 10.07557</a:t>
            </a:r>
          </a:p>
        </p:txBody>
      </p:sp>
      <p:sp>
        <p:nvSpPr>
          <p:cNvPr id="10" name="TextBox 9"/>
          <p:cNvSpPr txBox="1"/>
          <p:nvPr/>
        </p:nvSpPr>
        <p:spPr>
          <a:xfrm>
            <a:off x="457200" y="3886200"/>
            <a:ext cx="8229600" cy="377371"/>
          </a:xfrm>
          <a:prstGeom prst="rect">
            <a:avLst/>
          </a:prstGeom>
          <a:noFill/>
        </p:spPr>
        <p:txBody>
          <a:bodyPr wrap="square" rtlCol="0">
            <a:noAutofit/>
          </a:bodyPr>
          <a:lstStyle/>
          <a:p>
            <a:pPr>
              <a:spcBef>
                <a:spcPts val="600"/>
              </a:spcBef>
            </a:pPr>
            <a:r>
              <a:rPr lang="en-US" sz="2000" b="1" dirty="0">
                <a:latin typeface="Arial" pitchFamily="34" charset="0"/>
                <a:cs typeface="Arial" pitchFamily="34" charset="0"/>
              </a:rPr>
              <a:t>Final model we found in estimation unit</a:t>
            </a:r>
          </a:p>
        </p:txBody>
      </p:sp>
      <p:graphicFrame>
        <p:nvGraphicFramePr>
          <p:cNvPr id="11" name="Object 10"/>
          <p:cNvGraphicFramePr>
            <a:graphicFrameLocks noChangeAspect="1"/>
          </p:cNvGraphicFramePr>
          <p:nvPr>
            <p:extLst>
              <p:ext uri="{D42A27DB-BD31-4B8C-83A1-F6EECF244321}">
                <p14:modId xmlns:p14="http://schemas.microsoft.com/office/powerpoint/2010/main" val="3572996534"/>
              </p:ext>
            </p:extLst>
          </p:nvPr>
        </p:nvGraphicFramePr>
        <p:xfrm>
          <a:off x="529770" y="4267200"/>
          <a:ext cx="6248400" cy="401273"/>
        </p:xfrm>
        <a:graphic>
          <a:graphicData uri="http://schemas.openxmlformats.org/presentationml/2006/ole">
            <mc:AlternateContent xmlns:mc="http://schemas.openxmlformats.org/markup-compatibility/2006">
              <mc:Choice xmlns:v="urn:schemas-microsoft-com:vml" Requires="v">
                <p:oleObj spid="_x0000_s3484" name="Equation" r:id="rId4" imgW="6921360" imgH="444240" progId="Equation.DSMT4">
                  <p:embed/>
                </p:oleObj>
              </mc:Choice>
              <mc:Fallback>
                <p:oleObj name="Equation" r:id="rId4" imgW="6921360" imgH="444240" progId="Equation.DSMT4">
                  <p:embed/>
                  <p:pic>
                    <p:nvPicPr>
                      <p:cNvPr id="11" name="Object 10"/>
                      <p:cNvPicPr>
                        <a:picLocks noChangeAspect="1" noChangeArrowheads="1"/>
                      </p:cNvPicPr>
                      <p:nvPr/>
                    </p:nvPicPr>
                    <p:blipFill>
                      <a:blip r:embed="rId5"/>
                      <a:srcRect/>
                      <a:stretch>
                        <a:fillRect/>
                      </a:stretch>
                    </p:blipFill>
                    <p:spPr bwMode="auto">
                      <a:xfrm>
                        <a:off x="529770" y="4267200"/>
                        <a:ext cx="6248400" cy="401273"/>
                      </a:xfrm>
                      <a:prstGeom prst="rect">
                        <a:avLst/>
                      </a:prstGeom>
                      <a:noFill/>
                      <a:ln>
                        <a:noFill/>
                      </a:ln>
                    </p:spPr>
                  </p:pic>
                </p:oleObj>
              </mc:Fallback>
            </mc:AlternateContent>
          </a:graphicData>
        </a:graphic>
      </p:graphicFrame>
      <p:sp>
        <p:nvSpPr>
          <p:cNvPr id="6" name="TextBox 5"/>
          <p:cNvSpPr txBox="1"/>
          <p:nvPr/>
        </p:nvSpPr>
        <p:spPr>
          <a:xfrm>
            <a:off x="457200" y="4781490"/>
            <a:ext cx="8229600" cy="368645"/>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Next we examine the residuals</a:t>
            </a:r>
          </a:p>
        </p:txBody>
      </p:sp>
      <p:sp>
        <p:nvSpPr>
          <p:cNvPr id="12" name="Rectangle 11"/>
          <p:cNvSpPr/>
          <p:nvPr/>
        </p:nvSpPr>
        <p:spPr>
          <a:xfrm>
            <a:off x="457200" y="5162490"/>
            <a:ext cx="8229600" cy="400110"/>
          </a:xfrm>
          <a:prstGeom prst="rect">
            <a:avLst/>
          </a:prstGeom>
        </p:spPr>
        <p:txBody>
          <a:bodyPr wrap="square">
            <a:noAutofit/>
          </a:bodyPr>
          <a:lstStyle/>
          <a:p>
            <a:pPr>
              <a:spcBef>
                <a:spcPts val="600"/>
              </a:spcBef>
            </a:pPr>
            <a:r>
              <a:rPr lang="en-US" sz="2000" b="1" dirty="0">
                <a:latin typeface="Courier New" panose="02070309020205020404" pitchFamily="49" charset="0"/>
                <a:cs typeface="Courier New" panose="02070309020205020404" pitchFamily="49" charset="0"/>
              </a:rPr>
              <a:t># x21$res: Contains residuals from the ARMA(2,1) fit</a:t>
            </a:r>
            <a:endParaRPr lang="en-US" sz="2000" dirty="0">
              <a:latin typeface="Courier New" panose="02070309020205020404" pitchFamily="49" charset="0"/>
              <a:cs typeface="Courier New" panose="02070309020205020404" pitchFamily="49" charset="0"/>
            </a:endParaRPr>
          </a:p>
        </p:txBody>
      </p:sp>
      <p:sp>
        <p:nvSpPr>
          <p:cNvPr id="4" name="Title 3"/>
          <p:cNvSpPr>
            <a:spLocks noGrp="1"/>
          </p:cNvSpPr>
          <p:nvPr>
            <p:ph type="title"/>
          </p:nvPr>
        </p:nvSpPr>
        <p:spPr/>
        <p:txBody>
          <a:bodyPr/>
          <a:lstStyle/>
          <a:p>
            <a:r>
              <a:rPr lang="en-IN" dirty="0"/>
              <a:t>Example: ARMA(2,1)</a:t>
            </a:r>
          </a:p>
        </p:txBody>
      </p:sp>
    </p:spTree>
    <p:extLst>
      <p:ext uri="{BB962C8B-B14F-4D97-AF65-F5344CB8AC3E}">
        <p14:creationId xmlns:p14="http://schemas.microsoft.com/office/powerpoint/2010/main" val="33482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236" t="1926" r="1609" b="54494"/>
          <a:stretch/>
        </p:blipFill>
        <p:spPr>
          <a:xfrm>
            <a:off x="4800601" y="2743199"/>
            <a:ext cx="2362200" cy="2133600"/>
          </a:xfrm>
          <a:prstGeom prst="rect">
            <a:avLst/>
          </a:prstGeom>
        </p:spPr>
      </p:pic>
      <p:pic>
        <p:nvPicPr>
          <p:cNvPr id="5" name="Picture 4"/>
          <p:cNvPicPr>
            <a:picLocks noChangeAspect="1"/>
          </p:cNvPicPr>
          <p:nvPr/>
        </p:nvPicPr>
        <p:blipFill rotWithShape="1">
          <a:blip r:embed="rId2"/>
          <a:srcRect l="3107" t="2036" r="50291" b="52828"/>
          <a:stretch/>
        </p:blipFill>
        <p:spPr>
          <a:xfrm>
            <a:off x="1143000" y="2743199"/>
            <a:ext cx="2286001" cy="2209801"/>
          </a:xfrm>
          <a:prstGeom prst="rect">
            <a:avLst/>
          </a:prstGeom>
        </p:spPr>
      </p:pic>
      <p:sp>
        <p:nvSpPr>
          <p:cNvPr id="6" name="TextBox 5"/>
          <p:cNvSpPr txBox="1"/>
          <p:nvPr/>
        </p:nvSpPr>
        <p:spPr>
          <a:xfrm>
            <a:off x="990600" y="2343089"/>
            <a:ext cx="2743199"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(x21$res)</a:t>
            </a:r>
          </a:p>
        </p:txBody>
      </p:sp>
      <p:sp>
        <p:nvSpPr>
          <p:cNvPr id="8" name="TextBox 7"/>
          <p:cNvSpPr txBox="1"/>
          <p:nvPr/>
        </p:nvSpPr>
        <p:spPr>
          <a:xfrm>
            <a:off x="4114800" y="2133599"/>
            <a:ext cx="3962400" cy="707886"/>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0" name="TextBox 9"/>
          <p:cNvSpPr txBox="1"/>
          <p:nvPr/>
        </p:nvSpPr>
        <p:spPr>
          <a:xfrm>
            <a:off x="457200" y="4996527"/>
            <a:ext cx="8229600" cy="870873"/>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3" name="TextBox 2"/>
          <p:cNvSpPr txBox="1"/>
          <p:nvPr/>
        </p:nvSpPr>
        <p:spPr>
          <a:xfrm>
            <a:off x="457200" y="1602000"/>
            <a:ext cx="8229600" cy="468100"/>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sp>
        <p:nvSpPr>
          <p:cNvPr id="7" name="Title 6"/>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10294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animEffect transition="in" filter="fade">
                                      <p:cBhvr>
                                        <p:cTn id="3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bldLvl="3"/>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995812"/>
            <a:ext cx="8229600" cy="1509388"/>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20.92251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5" name="TextBox 4"/>
          <p:cNvSpPr txBox="1"/>
          <p:nvPr/>
        </p:nvSpPr>
        <p:spPr>
          <a:xfrm>
            <a:off x="457200" y="3505200"/>
            <a:ext cx="8229600" cy="1502976"/>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(x21$res,p=2,q=1,K=48)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44.93891</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45</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0.4636851</a:t>
            </a:r>
          </a:p>
        </p:txBody>
      </p:sp>
      <p:sp>
        <p:nvSpPr>
          <p:cNvPr id="6" name="TextBox 5"/>
          <p:cNvSpPr txBox="1"/>
          <p:nvPr/>
        </p:nvSpPr>
        <p:spPr>
          <a:xfrm>
            <a:off x="457200" y="5057272"/>
            <a:ext cx="7071360" cy="332010"/>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465482"/>
            <a:ext cx="8229600" cy="685800"/>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ARMA(2,1) model seem to be white.</a:t>
            </a:r>
          </a:p>
        </p:txBody>
      </p:sp>
      <p:sp>
        <p:nvSpPr>
          <p:cNvPr id="9" name="TextBox 8"/>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000" b="1" dirty="0">
                <a:latin typeface="Arial" charset="0"/>
              </a:rPr>
              <a:t>Check 2: </a:t>
            </a:r>
            <a:r>
              <a:rPr lang="en-US" sz="2000" dirty="0" err="1">
                <a:latin typeface="Arial" charset="0"/>
              </a:rPr>
              <a:t>Ljung</a:t>
            </a:r>
            <a:r>
              <a:rPr lang="en-US" sz="2000" dirty="0">
                <a:latin typeface="Arial" charset="0"/>
              </a:rPr>
              <a:t>-Box test </a:t>
            </a:r>
          </a:p>
        </p:txBody>
      </p:sp>
      <p:sp>
        <p:nvSpPr>
          <p:cNvPr id="3" name="Title 2"/>
          <p:cNvSpPr>
            <a:spLocks noGrp="1"/>
          </p:cNvSpPr>
          <p:nvPr>
            <p:ph type="title"/>
          </p:nvPr>
        </p:nvSpPr>
        <p:spPr/>
        <p:txBody>
          <a:bodyPr/>
          <a:lstStyle/>
          <a:p>
            <a:r>
              <a:rPr lang="en-IN" sz="3600" dirty="0"/>
              <a:t>Residual Analysis: ARMA(2,1) Example</a:t>
            </a:r>
          </a:p>
        </p:txBody>
      </p:sp>
    </p:spTree>
    <p:extLst>
      <p:ext uri="{BB962C8B-B14F-4D97-AF65-F5344CB8AC3E}">
        <p14:creationId xmlns:p14="http://schemas.microsoft.com/office/powerpoint/2010/main" val="37147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223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EDFD-D8BC-2745-9F33-C74631758E41}"/>
              </a:ext>
            </a:extLst>
          </p:cNvPr>
          <p:cNvSpPr>
            <a:spLocks noGrp="1"/>
          </p:cNvSpPr>
          <p:nvPr>
            <p:ph type="ctrTitle"/>
          </p:nvPr>
        </p:nvSpPr>
        <p:spPr/>
        <p:txBody>
          <a:bodyPr/>
          <a:lstStyle/>
          <a:p>
            <a:r>
              <a:rPr lang="en-US"/>
              <a:t>Example 2</a:t>
            </a:r>
            <a:endParaRPr lang="en-US" dirty="0"/>
          </a:p>
        </p:txBody>
      </p:sp>
      <p:sp>
        <p:nvSpPr>
          <p:cNvPr id="3" name="Subtitle 2">
            <a:extLst>
              <a:ext uri="{FF2B5EF4-FFF2-40B4-BE49-F238E27FC236}">
                <a16:creationId xmlns:a16="http://schemas.microsoft.com/office/drawing/2014/main" id="{F612BAC3-B10D-5F46-9719-6BF463B8D997}"/>
              </a:ext>
            </a:extLst>
          </p:cNvPr>
          <p:cNvSpPr>
            <a:spLocks noGrp="1"/>
          </p:cNvSpPr>
          <p:nvPr>
            <p:ph type="subTitle" idx="1"/>
          </p:nvPr>
        </p:nvSpPr>
        <p:spPr/>
        <p:txBody>
          <a:bodyPr/>
          <a:lstStyle/>
          <a:p>
            <a:r>
              <a:rPr lang="en-US" dirty="0"/>
              <a:t>Seasonal (1-</a:t>
            </a:r>
            <a:r>
              <a:rPr lang="en-US" i="1" dirty="0"/>
              <a:t>B</a:t>
            </a:r>
            <a:r>
              <a:rPr lang="en-US" baseline="30000" dirty="0"/>
              <a:t>12</a:t>
            </a:r>
            <a:r>
              <a:rPr lang="en-US" dirty="0"/>
              <a:t>)</a:t>
            </a:r>
          </a:p>
        </p:txBody>
      </p:sp>
    </p:spTree>
    <p:extLst>
      <p:ext uri="{BB962C8B-B14F-4D97-AF65-F5344CB8AC3E}">
        <p14:creationId xmlns:p14="http://schemas.microsoft.com/office/powerpoint/2010/main" val="110143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rotWithShape="1">
          <a:blip r:embed="rId3"/>
          <a:srcRect l="2214" t="2089" r="51826" b="53751"/>
          <a:stretch/>
        </p:blipFill>
        <p:spPr>
          <a:xfrm>
            <a:off x="1828800" y="2333764"/>
            <a:ext cx="2254541" cy="2162036"/>
          </a:xfrm>
          <a:prstGeom prst="rect">
            <a:avLst/>
          </a:prstGeom>
        </p:spPr>
      </p:pic>
      <p:sp>
        <p:nvSpPr>
          <p:cNvPr id="8" name="TextBox 7"/>
          <p:cNvSpPr txBox="1"/>
          <p:nvPr/>
        </p:nvSpPr>
        <p:spPr>
          <a:xfrm>
            <a:off x="457201" y="4495800"/>
            <a:ext cx="8229600" cy="523220"/>
          </a:xfrm>
          <a:prstGeom prst="rect">
            <a:avLst/>
          </a:prstGeom>
          <a:noFill/>
        </p:spPr>
        <p:txBody>
          <a:bodyPr wrap="square" rtlCol="0">
            <a:noAutofit/>
          </a:bodyPr>
          <a:lstStyle/>
          <a:p>
            <a:pPr>
              <a:spcBef>
                <a:spcPts val="600"/>
              </a:spcBef>
            </a:pPr>
            <a:r>
              <a:rPr lang="en-US" sz="2400" b="1" dirty="0" err="1">
                <a:solidFill>
                  <a:srgbClr val="009900"/>
                </a:solidFill>
                <a:latin typeface="Arial" pitchFamily="34" charset="0"/>
                <a:cs typeface="Arial" pitchFamily="34" charset="0"/>
              </a:rPr>
              <a:t>tswge</a:t>
            </a:r>
            <a:r>
              <a:rPr lang="en-US" sz="2400" b="1" dirty="0">
                <a:solidFill>
                  <a:srgbClr val="009900"/>
                </a:solidFill>
                <a:latin typeface="Arial" pitchFamily="34" charset="0"/>
                <a:cs typeface="Arial" pitchFamily="34" charset="0"/>
              </a:rPr>
              <a:t> code to simulate and plot the data above</a:t>
            </a:r>
          </a:p>
        </p:txBody>
      </p:sp>
      <p:sp>
        <p:nvSpPr>
          <p:cNvPr id="4" name="TextBox 3"/>
          <p:cNvSpPr txBox="1"/>
          <p:nvPr/>
        </p:nvSpPr>
        <p:spPr>
          <a:xfrm>
            <a:off x="4381791" y="2002011"/>
            <a:ext cx="297180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Sample autocorrelation</a:t>
            </a:r>
          </a:p>
        </p:txBody>
      </p:sp>
      <p:sp>
        <p:nvSpPr>
          <p:cNvPr id="6" name="TextBox 5"/>
          <p:cNvSpPr txBox="1"/>
          <p:nvPr/>
        </p:nvSpPr>
        <p:spPr>
          <a:xfrm>
            <a:off x="457200" y="4953000"/>
            <a:ext cx="8229600" cy="1176635"/>
          </a:xfrm>
          <a:prstGeom prst="rect">
            <a:avLst/>
          </a:prstGeom>
          <a:noFill/>
        </p:spPr>
        <p:txBody>
          <a:bodyPr wrap="square" rtlCol="0">
            <a:noAutofit/>
          </a:bodyPr>
          <a:lstStyle/>
          <a:p>
            <a:r>
              <a:rPr lang="en-US" sz="2000" b="1" dirty="0">
                <a:latin typeface="Courier New" panose="02070309020205020404" pitchFamily="49" charset="0"/>
                <a:cs typeface="Courier New" panose="02070309020205020404" pitchFamily="49" charset="0"/>
              </a:rPr>
              <a:t>x=</a:t>
            </a:r>
            <a:r>
              <a:rPr lang="en-US" sz="2000" b="1" dirty="0" err="1">
                <a:latin typeface="Courier New" panose="02070309020205020404" pitchFamily="49" charset="0"/>
                <a:cs typeface="Courier New" panose="02070309020205020404" pitchFamily="49" charset="0"/>
              </a:rPr>
              <a:t>gen.aruma.wge</a:t>
            </a:r>
            <a:r>
              <a:rPr lang="en-US" sz="2000" b="1" dirty="0">
                <a:latin typeface="Courier New" panose="02070309020205020404" pitchFamily="49" charset="0"/>
                <a:cs typeface="Courier New" panose="02070309020205020404" pitchFamily="49" charset="0"/>
              </a:rPr>
              <a:t>(n=200,s=12,phi=c(1.5,-.8),</a:t>
            </a:r>
            <a:r>
              <a:rPr lang="en-US" sz="2000" b="1" dirty="0" err="1">
                <a:latin typeface="Courier New" panose="02070309020205020404" pitchFamily="49" charset="0"/>
                <a:cs typeface="Courier New" panose="02070309020205020404" pitchFamily="49" charset="0"/>
              </a:rPr>
              <a:t>sn</a:t>
            </a:r>
            <a:r>
              <a:rPr lang="en-US" sz="2000" b="1" dirty="0">
                <a:latin typeface="Courier New" panose="02070309020205020404" pitchFamily="49" charset="0"/>
                <a:cs typeface="Courier New" panose="02070309020205020404" pitchFamily="49" charset="0"/>
              </a:rPr>
              <a:t>=87)</a:t>
            </a:r>
          </a:p>
          <a:p>
            <a:r>
              <a:rPr lang="en-US" sz="2000" b="1" dirty="0">
                <a:latin typeface="Courier New" panose="02070309020205020404" pitchFamily="49" charset="0"/>
                <a:cs typeface="Courier New" panose="02070309020205020404" pitchFamily="49" charset="0"/>
              </a:rPr>
              <a:t>x=x+50</a:t>
            </a:r>
          </a:p>
          <a:p>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x,lag.max</a:t>
            </a:r>
            <a:r>
              <a:rPr lang="en-US" sz="2000" b="1" dirty="0">
                <a:latin typeface="Courier New" panose="02070309020205020404" pitchFamily="49" charset="0"/>
                <a:cs typeface="Courier New" panose="02070309020205020404" pitchFamily="49" charset="0"/>
              </a:rPr>
              <a:t>=60)</a:t>
            </a:r>
          </a:p>
        </p:txBody>
      </p:sp>
      <p:sp>
        <p:nvSpPr>
          <p:cNvPr id="11" name="TextBox 10"/>
          <p:cNvSpPr txBox="1"/>
          <p:nvPr/>
        </p:nvSpPr>
        <p:spPr>
          <a:xfrm>
            <a:off x="2095791" y="2002011"/>
            <a:ext cx="1987550" cy="400110"/>
          </a:xfrm>
          <a:prstGeom prst="rect">
            <a:avLst/>
          </a:prstGeom>
          <a:noFill/>
        </p:spPr>
        <p:txBody>
          <a:bodyPr wrap="square" rtlCol="0">
            <a:noAutofit/>
          </a:bodyPr>
          <a:lstStyle/>
          <a:p>
            <a:pPr algn="ctr">
              <a:spcBef>
                <a:spcPts val="600"/>
              </a:spcBef>
            </a:pPr>
            <a:r>
              <a:rPr lang="en-US" b="1" dirty="0">
                <a:latin typeface="Arial" pitchFamily="34" charset="0"/>
                <a:cs typeface="Arial" pitchFamily="34" charset="0"/>
              </a:rPr>
              <a:t>Realization</a:t>
            </a:r>
          </a:p>
        </p:txBody>
      </p:sp>
      <mc:AlternateContent xmlns:mc="http://schemas.openxmlformats.org/markup-compatibility/2006" xmlns:a14="http://schemas.microsoft.com/office/drawing/2010/main">
        <mc:Choice Requires="a14">
          <p:sp>
            <p:nvSpPr>
              <p:cNvPr id="13" name="TextBox 12"/>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4"/>
                <a:stretch>
                  <a:fillRect b="-20000"/>
                </a:stretch>
              </a:blipFill>
            </p:spPr>
            <p:txBody>
              <a:bodyPr/>
              <a:lstStyle/>
              <a:p>
                <a:r>
                  <a:rPr lang="en-IN">
                    <a:noFill/>
                  </a:rPr>
                  <a:t> </a:t>
                </a:r>
              </a:p>
            </p:txBody>
          </p:sp>
        </mc:Fallback>
      </mc:AlternateContent>
      <p:pic>
        <p:nvPicPr>
          <p:cNvPr id="15" name="Picture 14"/>
          <p:cNvPicPr>
            <a:picLocks noChangeAspect="1"/>
          </p:cNvPicPr>
          <p:nvPr/>
        </p:nvPicPr>
        <p:blipFill rotWithShape="1">
          <a:blip r:embed="rId5"/>
          <a:srcRect l="50497" t="2128" r="1865" b="54677"/>
          <a:stretch/>
        </p:blipFill>
        <p:spPr>
          <a:xfrm>
            <a:off x="4588166" y="2344691"/>
            <a:ext cx="2336800" cy="2114781"/>
          </a:xfrm>
          <a:prstGeom prst="rect">
            <a:avLst/>
          </a:prstGeom>
        </p:spPr>
      </p:pic>
      <p:sp>
        <p:nvSpPr>
          <p:cNvPr id="5" name="Title 4"/>
          <p:cNvSpPr>
            <a:spLocks noGrp="1"/>
          </p:cNvSpPr>
          <p:nvPr>
            <p:ph type="title"/>
          </p:nvPr>
        </p:nvSpPr>
        <p:spPr>
          <a:xfrm>
            <a:off x="457200" y="228600"/>
            <a:ext cx="8229600" cy="1143000"/>
          </a:xfrm>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13712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5243600"/>
                <a:ext cx="7086600" cy="471400"/>
              </a:xfrm>
              <a:prstGeom prst="rect">
                <a:avLst/>
              </a:prstGeom>
              <a:noFill/>
            </p:spPr>
            <p:txBody>
              <a:bodyPr wrap="square" rtlCol="0">
                <a:noAutofit/>
              </a:bodyPr>
              <a:lstStyle/>
              <a:p>
                <a:pPr>
                  <a:spcBef>
                    <a:spcPts val="600"/>
                  </a:spcBef>
                </a:pPr>
                <a14:m>
                  <m:oMath xmlns:m="http://schemas.openxmlformats.org/officeDocument/2006/math">
                    <m:r>
                      <a:rPr lang="en-US" sz="2000" b="0" i="0" smtClean="0">
                        <a:latin typeface="Cambria Math" panose="02040503050406030204" pitchFamily="18" charset="0"/>
                        <a:cs typeface="Arial" pitchFamily="34" charset="0"/>
                      </a:rPr>
                      <m:t>(1−</m:t>
                    </m:r>
                    <m:sSup>
                      <m:sSupPr>
                        <m:ctrlPr>
                          <a:rPr lang="en-US" sz="200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1−1.47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+.76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−49.78</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=1.04</m:t>
                    </m:r>
                  </m:oMath>
                </a14:m>
                <a:endParaRPr lang="en-US" sz="20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5243600"/>
                <a:ext cx="7086600" cy="471400"/>
              </a:xfrm>
              <a:prstGeom prst="rect">
                <a:avLst/>
              </a:prstGeom>
              <a:blipFill>
                <a:blip r:embed="rId2"/>
                <a:stretch>
                  <a:fillRect l="-430" t="-25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81675" y="1447800"/>
                <a:ext cx="5980651" cy="461665"/>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cs typeface="Arial" pitchFamily="34" charset="0"/>
                        </a:rPr>
                        <m:t>(1−</m:t>
                      </m:r>
                      <m:sSup>
                        <m:sSupPr>
                          <m:ctrlPr>
                            <a:rPr lang="en-US" sz="240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12</m:t>
                          </m:r>
                        </m:sup>
                      </m:sSup>
                      <m:r>
                        <a:rPr lang="en-US" sz="2400" b="0" i="1" smtClean="0">
                          <a:latin typeface="Cambria Math" panose="02040503050406030204" pitchFamily="18" charset="0"/>
                          <a:cs typeface="Arial" pitchFamily="34" charset="0"/>
                        </a:rPr>
                        <m:t>)</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1−1.5</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−50</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81675" y="1447800"/>
                <a:ext cx="5980651" cy="461665"/>
              </a:xfrm>
              <a:prstGeom prst="rect">
                <a:avLst/>
              </a:prstGeom>
              <a:blipFill>
                <a:blip r:embed="rId3"/>
                <a:stretch>
                  <a:fillRect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1867212"/>
                <a:ext cx="8229600" cy="1246495"/>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Modeling the data:</a:t>
                </a:r>
              </a:p>
              <a:p>
                <a:pPr marL="342900" indent="-342900" fontAlgn="base">
                  <a:spcBef>
                    <a:spcPts val="600"/>
                  </a:spcBef>
                  <a:buFont typeface="Arial" panose="020B0604020202020204" pitchFamily="34" charset="0"/>
                  <a:buChar char="•"/>
                </a:pPr>
                <a:r>
                  <a:rPr lang="en-US" sz="2000" dirty="0" err="1">
                    <a:latin typeface="Arial" charset="0"/>
                  </a:rPr>
                  <a:t>O</a:t>
                </a:r>
                <a:r>
                  <a:rPr lang="en-US" sz="2000" dirty="0" err="1">
                    <a:solidFill>
                      <a:schemeClr val="tx1"/>
                    </a:solidFill>
                    <a:latin typeface="Arial" charset="0"/>
                  </a:rPr>
                  <a:t>verfit</a:t>
                </a:r>
                <a:r>
                  <a:rPr lang="en-US" sz="2000" dirty="0">
                    <a:solidFill>
                      <a:schemeClr val="tx1"/>
                    </a:solidFill>
                    <a:latin typeface="Arial" charset="0"/>
                  </a:rPr>
                  <a:t> tables suggested a factor of </a:t>
                </a:r>
                <a14:m>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𝐵</m:t>
                            </m:r>
                          </m:e>
                          <m:sup>
                            <m:r>
                              <a:rPr lang="en-US" sz="2000" b="0" i="1" smtClean="0">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a:p>
                <a:pPr marL="342900" indent="-342900" fontAlgn="base">
                  <a:spcBef>
                    <a:spcPts val="600"/>
                  </a:spcBef>
                  <a:buFont typeface="Arial" panose="020B0604020202020204" pitchFamily="34" charset="0"/>
                  <a:buChar char="•"/>
                </a:pPr>
                <a:r>
                  <a:rPr lang="en-US" sz="2000" dirty="0">
                    <a:latin typeface="Arial" charset="0"/>
                  </a:rPr>
                  <a:t>W</a:t>
                </a:r>
                <a:r>
                  <a:rPr lang="en-US" sz="2000" dirty="0">
                    <a:solidFill>
                      <a:schemeClr val="tx1"/>
                    </a:solidFill>
                    <a:latin typeface="Arial" charset="0"/>
                  </a:rPr>
                  <a:t>e transformed the data by </a:t>
                </a:r>
                <a14:m>
                  <m:oMath xmlns:m="http://schemas.openxmlformats.org/officeDocument/2006/math">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1−</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𝐵</m:t>
                            </m:r>
                          </m:e>
                          <m:sup>
                            <m:r>
                              <a:rPr lang="en-US" sz="2000" i="1">
                                <a:solidFill>
                                  <a:schemeClr val="tx1"/>
                                </a:solidFill>
                                <a:latin typeface="Cambria Math" panose="02040503050406030204" pitchFamily="18" charset="0"/>
                              </a:rPr>
                              <m:t>12</m:t>
                            </m:r>
                          </m:sup>
                        </m:sSup>
                      </m:e>
                    </m:d>
                  </m:oMath>
                </a14:m>
                <a:endParaRPr lang="en-US" sz="2000" b="0" dirty="0">
                  <a:solidFill>
                    <a:schemeClr val="tx1"/>
                  </a:solidFill>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1867212"/>
                <a:ext cx="8229600" cy="1246495"/>
              </a:xfrm>
              <a:prstGeom prst="rect">
                <a:avLst/>
              </a:prstGeom>
              <a:blipFill>
                <a:blip r:embed="rId4"/>
                <a:stretch>
                  <a:fillRect l="-741" t="-1951" b="-1951"/>
                </a:stretch>
              </a:blipFill>
            </p:spPr>
            <p:txBody>
              <a:bodyPr/>
              <a:lstStyle/>
              <a:p>
                <a:r>
                  <a:rPr lang="en-IN">
                    <a:noFill/>
                  </a:rPr>
                  <a:t> </a:t>
                </a:r>
              </a:p>
            </p:txBody>
          </p:sp>
        </mc:Fallback>
      </mc:AlternateContent>
      <p:sp>
        <p:nvSpPr>
          <p:cNvPr id="7" name="TextBox 6"/>
          <p:cNvSpPr txBox="1"/>
          <p:nvPr/>
        </p:nvSpPr>
        <p:spPr>
          <a:xfrm>
            <a:off x="457200" y="5715000"/>
            <a:ext cx="8027896" cy="477054"/>
          </a:xfrm>
          <a:prstGeom prst="rect">
            <a:avLst/>
          </a:prstGeom>
          <a:noFill/>
        </p:spPr>
        <p:txBody>
          <a:bodyPr wrap="square" rtlCol="0">
            <a:noAutofit/>
          </a:bodyPr>
          <a:lstStyle/>
          <a:p>
            <a:pPr fontAlgn="base">
              <a:spcBef>
                <a:spcPts val="600"/>
              </a:spcBef>
            </a:pPr>
            <a:r>
              <a:rPr lang="en-US" sz="2000" b="1" dirty="0">
                <a:latin typeface="Arial" charset="0"/>
              </a:rPr>
              <a:t>How about the residuals?</a:t>
            </a:r>
          </a:p>
        </p:txBody>
      </p:sp>
      <p:sp>
        <p:nvSpPr>
          <p:cNvPr id="8" name="TextBox 7"/>
          <p:cNvSpPr txBox="1"/>
          <p:nvPr/>
        </p:nvSpPr>
        <p:spPr>
          <a:xfrm>
            <a:off x="457200" y="3401706"/>
            <a:ext cx="8229600" cy="1039666"/>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Transformed data appeared to be stationary</a:t>
            </a:r>
          </a:p>
          <a:p>
            <a:pPr marL="342900" indent="-342900" fontAlgn="base">
              <a:spcBef>
                <a:spcPts val="600"/>
              </a:spcBef>
              <a:buFont typeface="Arial" panose="020B0604020202020204" pitchFamily="34" charset="0"/>
              <a:buChar char="•"/>
            </a:pPr>
            <a:r>
              <a:rPr lang="en-US" sz="2000" dirty="0">
                <a:latin typeface="Arial" charset="0"/>
              </a:rPr>
              <a:t>After transforming the data we used BIC which selected an AR(2) model</a:t>
            </a:r>
          </a:p>
        </p:txBody>
      </p:sp>
      <p:sp>
        <p:nvSpPr>
          <p:cNvPr id="9" name="TextBox 8"/>
          <p:cNvSpPr txBox="1"/>
          <p:nvPr/>
        </p:nvSpPr>
        <p:spPr>
          <a:xfrm>
            <a:off x="457200" y="2957963"/>
            <a:ext cx="8027896" cy="477054"/>
          </a:xfrm>
          <a:prstGeom prst="rect">
            <a:avLst/>
          </a:prstGeom>
          <a:noFill/>
        </p:spPr>
        <p:txBody>
          <a:bodyPr wrap="square" rtlCol="0">
            <a:noAutofit/>
          </a:bodyPr>
          <a:lstStyle/>
          <a:p>
            <a:pPr fontAlgn="base">
              <a:lnSpc>
                <a:spcPts val="3000"/>
              </a:lnSpc>
            </a:pPr>
            <a:r>
              <a:rPr lang="en-US" sz="2000" b="1" dirty="0">
                <a:latin typeface="Courier New" panose="02070309020205020404" pitchFamily="49" charset="0"/>
                <a:cs typeface="Courier New" panose="02070309020205020404" pitchFamily="49" charset="0"/>
              </a:rPr>
              <a:t>y=</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x,phi.tr</a:t>
            </a:r>
            <a:r>
              <a:rPr lang="en-US" sz="2000" b="1" dirty="0">
                <a:latin typeface="Courier New" panose="02070309020205020404" pitchFamily="49" charset="0"/>
                <a:cs typeface="Courier New" panose="02070309020205020404" pitchFamily="49" charset="0"/>
              </a:rPr>
              <a:t>=c(0,0,0,0,0,0,0,0,0,0,0,1))</a:t>
            </a:r>
          </a:p>
        </p:txBody>
      </p:sp>
      <p:sp>
        <p:nvSpPr>
          <p:cNvPr id="10" name="TextBox 9"/>
          <p:cNvSpPr txBox="1"/>
          <p:nvPr/>
        </p:nvSpPr>
        <p:spPr>
          <a:xfrm>
            <a:off x="457200" y="4391528"/>
            <a:ext cx="8027896" cy="457818"/>
          </a:xfrm>
          <a:prstGeom prst="rect">
            <a:avLst/>
          </a:prstGeom>
          <a:noFill/>
        </p:spPr>
        <p:txBody>
          <a:bodyPr wrap="square" rtlCol="0">
            <a:noAutofit/>
          </a:bodyPr>
          <a:lstStyle/>
          <a:p>
            <a:pPr fontAlgn="base">
              <a:lnSpc>
                <a:spcPts val="3000"/>
              </a:lnSpc>
            </a:pPr>
            <a:r>
              <a:rPr lang="en-US" sz="2000" b="1" dirty="0" err="1">
                <a:latin typeface="Courier New" panose="02070309020205020404" pitchFamily="49" charset="0"/>
                <a:cs typeface="Courier New" panose="02070309020205020404" pitchFamily="49" charset="0"/>
              </a:rPr>
              <a:t>est.y</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est.ar.wge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y,p</a:t>
            </a:r>
            <a:r>
              <a:rPr lang="en-US" sz="2000" b="1" dirty="0">
                <a:latin typeface="Courier New" panose="02070309020205020404" pitchFamily="49" charset="0"/>
                <a:cs typeface="Courier New" panose="02070309020205020404" pitchFamily="49" charset="0"/>
              </a:rPr>
              <a:t>=2)</a:t>
            </a:r>
          </a:p>
        </p:txBody>
      </p:sp>
      <p:sp>
        <p:nvSpPr>
          <p:cNvPr id="12" name="TextBox 11"/>
          <p:cNvSpPr txBox="1"/>
          <p:nvPr/>
        </p:nvSpPr>
        <p:spPr>
          <a:xfrm>
            <a:off x="457200" y="4822634"/>
            <a:ext cx="8229600" cy="477054"/>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000" dirty="0">
                <a:latin typeface="Arial" charset="0"/>
              </a:rPr>
              <a:t>And obtained the fitted model</a:t>
            </a:r>
          </a:p>
        </p:txBody>
      </p:sp>
      <p:sp>
        <p:nvSpPr>
          <p:cNvPr id="13" name="Title 12"/>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11729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Effect transition="in" filter="fade">
                                      <p:cBhvr>
                                        <p:cTn id="47" dur="500"/>
                                        <p:tgtEl>
                                          <p:spTgt spid="1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7" grpId="0"/>
      <p:bldP spid="8" grpId="0" build="p" bldLvl="2"/>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964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471924"/>
          </a:xfrm>
          <a:prstGeom prst="rect">
            <a:avLst/>
          </a:prstGeom>
          <a:noFill/>
        </p:spPr>
        <p:txBody>
          <a:bodyPr wrap="square" rtlCol="0">
            <a:noAutofit/>
          </a:bodyPr>
          <a:lstStyle/>
          <a:p>
            <a:pPr fontAlgn="base">
              <a:spcBef>
                <a:spcPts val="600"/>
              </a:spcBef>
            </a:pPr>
            <a:r>
              <a:rPr lang="en-US" sz="2000" dirty="0">
                <a:latin typeface="Arial" charset="0"/>
              </a:rPr>
              <a:t>The residuals are in </a:t>
            </a:r>
            <a:r>
              <a:rPr lang="en-US" sz="2000" b="1" dirty="0" err="1">
                <a:latin typeface="Courier New" panose="02070309020205020404" pitchFamily="49" charset="0"/>
                <a:cs typeface="Courier New" panose="02070309020205020404" pitchFamily="49" charset="0"/>
              </a:rPr>
              <a:t>est.y$res</a:t>
            </a:r>
            <a:endParaRPr lang="en-US" sz="2000" b="1" dirty="0">
              <a:latin typeface="Courier New" panose="02070309020205020404" pitchFamily="49" charset="0"/>
              <a:cs typeface="Courier New" panose="02070309020205020404" pitchFamily="49" charset="0"/>
            </a:endParaRPr>
          </a:p>
        </p:txBody>
      </p:sp>
      <p:sp>
        <p:nvSpPr>
          <p:cNvPr id="6" name="TextBox 5"/>
          <p:cNvSpPr txBox="1"/>
          <p:nvPr/>
        </p:nvSpPr>
        <p:spPr>
          <a:xfrm>
            <a:off x="457200" y="2064806"/>
            <a:ext cx="8229600" cy="373594"/>
          </a:xfrm>
          <a:prstGeom prst="rect">
            <a:avLst/>
          </a:prstGeom>
          <a:noFill/>
        </p:spPr>
        <p:txBody>
          <a:bodyPr wrap="square" rtlCol="0">
            <a:noAutofit/>
          </a:bodyPr>
          <a:lstStyle/>
          <a:p>
            <a:pPr fontAlgn="base">
              <a:spcBef>
                <a:spcPts val="600"/>
              </a:spcBef>
            </a:pPr>
            <a:r>
              <a:rPr lang="en-US" sz="2000" b="1" dirty="0">
                <a:latin typeface="Arial" charset="0"/>
              </a:rPr>
              <a:t>Check 1: </a:t>
            </a:r>
            <a:r>
              <a:rPr lang="en-US" sz="2000" dirty="0">
                <a:latin typeface="Arial" charset="0"/>
              </a:rPr>
              <a:t>Examine plots of residuals and their sample autocorrelations</a:t>
            </a:r>
          </a:p>
        </p:txBody>
      </p:sp>
      <p:pic>
        <p:nvPicPr>
          <p:cNvPr id="7" name="Picture 6"/>
          <p:cNvPicPr>
            <a:picLocks noChangeAspect="1"/>
          </p:cNvPicPr>
          <p:nvPr/>
        </p:nvPicPr>
        <p:blipFill rotWithShape="1">
          <a:blip r:embed="rId2"/>
          <a:srcRect l="3106" t="2469" r="52621" b="54005"/>
          <a:stretch/>
        </p:blipFill>
        <p:spPr>
          <a:xfrm>
            <a:off x="1371599" y="3203020"/>
            <a:ext cx="2171701" cy="2130979"/>
          </a:xfrm>
          <a:prstGeom prst="rect">
            <a:avLst/>
          </a:prstGeom>
        </p:spPr>
      </p:pic>
      <p:pic>
        <p:nvPicPr>
          <p:cNvPr id="8" name="Picture 7"/>
          <p:cNvPicPr>
            <a:picLocks noChangeAspect="1"/>
          </p:cNvPicPr>
          <p:nvPr/>
        </p:nvPicPr>
        <p:blipFill rotWithShape="1">
          <a:blip r:embed="rId2"/>
          <a:srcRect l="50366" t="2498" r="2061" b="53976"/>
          <a:stretch/>
        </p:blipFill>
        <p:spPr>
          <a:xfrm>
            <a:off x="4848225" y="3203020"/>
            <a:ext cx="2333625" cy="2130980"/>
          </a:xfrm>
          <a:prstGeom prst="rect">
            <a:avLst/>
          </a:prstGeom>
        </p:spPr>
      </p:pic>
      <p:sp>
        <p:nvSpPr>
          <p:cNvPr id="9" name="TextBox 8"/>
          <p:cNvSpPr txBox="1"/>
          <p:nvPr/>
        </p:nvSpPr>
        <p:spPr>
          <a:xfrm>
            <a:off x="990600" y="2853543"/>
            <a:ext cx="3200400" cy="40011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Residuals (</a:t>
            </a:r>
            <a:r>
              <a:rPr lang="en-US" b="1" dirty="0" err="1">
                <a:latin typeface="Arial" panose="020B0604020202020204" pitchFamily="34" charset="0"/>
                <a:cs typeface="Arial" panose="020B0604020202020204" pitchFamily="34" charset="0"/>
              </a:rPr>
              <a:t>est.y$res</a:t>
            </a:r>
            <a:r>
              <a:rPr lang="en-US" b="1" dirty="0">
                <a:latin typeface="Arial" panose="020B0604020202020204" pitchFamily="34" charset="0"/>
                <a:cs typeface="Arial" panose="020B0604020202020204" pitchFamily="34" charset="0"/>
              </a:rPr>
              <a:t>)</a:t>
            </a:r>
          </a:p>
        </p:txBody>
      </p:sp>
      <p:sp>
        <p:nvSpPr>
          <p:cNvPr id="10" name="TextBox 9"/>
          <p:cNvSpPr txBox="1"/>
          <p:nvPr/>
        </p:nvSpPr>
        <p:spPr>
          <a:xfrm>
            <a:off x="3955143" y="2578907"/>
            <a:ext cx="4343400" cy="656590"/>
          </a:xfrm>
          <a:prstGeom prst="rect">
            <a:avLst/>
          </a:prstGeom>
          <a:noFill/>
        </p:spPr>
        <p:txBody>
          <a:bodyPr wrap="square" rtlCol="0">
            <a:noAutofit/>
          </a:bodyPr>
          <a:lstStyle/>
          <a:p>
            <a:pPr algn="ctr">
              <a:spcBef>
                <a:spcPts val="600"/>
              </a:spcBef>
            </a:pPr>
            <a:r>
              <a:rPr lang="en-US" b="1" dirty="0">
                <a:latin typeface="Arial" panose="020B0604020202020204" pitchFamily="34" charset="0"/>
                <a:cs typeface="Arial" panose="020B0604020202020204" pitchFamily="34" charset="0"/>
              </a:rPr>
              <a:t>Residual sample autocorrelations with 95% limit lines</a:t>
            </a:r>
          </a:p>
        </p:txBody>
      </p:sp>
      <p:sp>
        <p:nvSpPr>
          <p:cNvPr id="11" name="TextBox 10"/>
          <p:cNvSpPr txBox="1"/>
          <p:nvPr/>
        </p:nvSpPr>
        <p:spPr>
          <a:xfrm>
            <a:off x="457200" y="5410200"/>
            <a:ext cx="8229600" cy="784922"/>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Residuals look “white”</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Residual sample autocorrelations within 95% limit lines</a:t>
            </a:r>
          </a:p>
        </p:txBody>
      </p:sp>
      <p:sp>
        <p:nvSpPr>
          <p:cNvPr id="4" name="Title 3"/>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307109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1" end="1"/>
                                            </p:txEl>
                                          </p:spTgt>
                                        </p:tgtEl>
                                        <p:attrNameLst>
                                          <p:attrName>style.visibility</p:attrName>
                                        </p:attrNameLst>
                                      </p:cBhvr>
                                      <p:to>
                                        <p:strVal val="visible"/>
                                      </p:to>
                                    </p:set>
                                    <p:animEffect transition="in" filter="fade">
                                      <p:cBhvr>
                                        <p:cTn id="38"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build="p" bldLvl="3"/>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3403600" cy="386457"/>
          </a:xfrm>
          <a:prstGeom prst="rect">
            <a:avLst/>
          </a:prstGeom>
          <a:noFill/>
        </p:spPr>
        <p:txBody>
          <a:bodyPr wrap="square" rtlCol="0">
            <a:noAutofit/>
          </a:bodyPr>
          <a:lstStyle/>
          <a:p>
            <a:pPr>
              <a:spcBef>
                <a:spcPts val="600"/>
              </a:spcBef>
            </a:pPr>
            <a:r>
              <a:rPr lang="en-US" sz="2000" b="1" dirty="0">
                <a:latin typeface="Arial" panose="020B0604020202020204" pitchFamily="34" charset="0"/>
                <a:cs typeface="Arial" panose="020B0604020202020204" pitchFamily="34" charset="0"/>
              </a:rPr>
              <a:t>Check 2: </a:t>
            </a:r>
            <a:r>
              <a:rPr lang="en-US" sz="2000" dirty="0" err="1">
                <a:latin typeface="Arial" panose="020B0604020202020204" pitchFamily="34" charset="0"/>
                <a:cs typeface="Arial" panose="020B0604020202020204" pitchFamily="34" charset="0"/>
              </a:rPr>
              <a:t>Ljung</a:t>
            </a:r>
            <a:r>
              <a:rPr lang="en-US" sz="2000" dirty="0">
                <a:latin typeface="Arial" panose="020B0604020202020204" pitchFamily="34" charset="0"/>
                <a:cs typeface="Arial" panose="020B0604020202020204" pitchFamily="34" charset="0"/>
              </a:rPr>
              <a:t>-Box test</a:t>
            </a:r>
          </a:p>
        </p:txBody>
      </p:sp>
      <p:sp>
        <p:nvSpPr>
          <p:cNvPr id="4" name="TextBox 3"/>
          <p:cNvSpPr txBox="1"/>
          <p:nvPr/>
        </p:nvSpPr>
        <p:spPr>
          <a:xfrm>
            <a:off x="457200" y="3283860"/>
            <a:ext cx="3862137" cy="1504710"/>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a:t>
            </a:r>
          </a:p>
          <a:p>
            <a:pPr>
              <a:lnSpc>
                <a:spcPts val="2200"/>
              </a:lnSpc>
            </a:pPr>
            <a:r>
              <a:rPr lang="en-US" sz="2000" b="1" dirty="0">
                <a:latin typeface="Courier New" panose="02070309020205020404" pitchFamily="49" charset="0"/>
                <a:cs typeface="Courier New" panose="02070309020205020404" pitchFamily="49" charset="0"/>
              </a:rPr>
              <a:t># $K: 24  (default)</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20.95537</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22</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0.5234977</a:t>
            </a:r>
          </a:p>
        </p:txBody>
      </p:sp>
      <p:sp>
        <p:nvSpPr>
          <p:cNvPr id="5" name="TextBox 4"/>
          <p:cNvSpPr txBox="1"/>
          <p:nvPr/>
        </p:nvSpPr>
        <p:spPr>
          <a:xfrm>
            <a:off x="4355432" y="3290272"/>
            <a:ext cx="4636168" cy="1498297"/>
          </a:xfrm>
          <a:prstGeom prst="rect">
            <a:avLst/>
          </a:prstGeom>
          <a:noFill/>
        </p:spPr>
        <p:txBody>
          <a:bodyPr wrap="square" rtlCol="0">
            <a:noAutofit/>
          </a:bodyPr>
          <a:lstStyle/>
          <a:p>
            <a:pPr>
              <a:lnSpc>
                <a:spcPts val="2200"/>
              </a:lnSpc>
            </a:pPr>
            <a:r>
              <a:rPr lang="en-US" sz="2000" b="1" dirty="0" err="1">
                <a:latin typeface="Courier New" panose="02070309020205020404" pitchFamily="49" charset="0"/>
                <a:cs typeface="Courier New" panose="02070309020205020404" pitchFamily="49" charset="0"/>
              </a:rPr>
              <a:t>ljung.wge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est.y$res,p</a:t>
            </a:r>
            <a:r>
              <a:rPr lang="en-US" sz="2000" b="1" dirty="0">
                <a:latin typeface="Courier New" panose="02070309020205020404" pitchFamily="49" charset="0"/>
                <a:cs typeface="Courier New" panose="02070309020205020404" pitchFamily="49" charset="0"/>
              </a:rPr>
              <a:t>=2,K=48)</a:t>
            </a:r>
          </a:p>
          <a:p>
            <a:pPr>
              <a:lnSpc>
                <a:spcPts val="2200"/>
              </a:lnSpc>
            </a:pPr>
            <a:r>
              <a:rPr lang="en-US" sz="2000" b="1" dirty="0">
                <a:latin typeface="Courier New" panose="02070309020205020404" pitchFamily="49" charset="0"/>
                <a:cs typeface="Courier New" panose="02070309020205020404" pitchFamily="49" charset="0"/>
              </a:rPr>
              <a:t># $K: 48 </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chi.square</a:t>
            </a:r>
            <a:r>
              <a:rPr lang="en-US" sz="2000" b="1" dirty="0">
                <a:latin typeface="Courier New" panose="02070309020205020404" pitchFamily="49" charset="0"/>
                <a:cs typeface="Courier New" panose="02070309020205020404" pitchFamily="49" charset="0"/>
              </a:rPr>
              <a:t>: 47.62509</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df</a:t>
            </a:r>
            <a:r>
              <a:rPr lang="en-US" sz="2000" b="1" dirty="0">
                <a:latin typeface="Courier New" panose="02070309020205020404" pitchFamily="49" charset="0"/>
                <a:cs typeface="Courier New" panose="02070309020205020404" pitchFamily="49" charset="0"/>
              </a:rPr>
              <a:t>: 46</a:t>
            </a:r>
          </a:p>
          <a:p>
            <a:pPr>
              <a:lnSpc>
                <a:spcPts val="22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pval</a:t>
            </a:r>
            <a:r>
              <a:rPr lang="en-US" sz="2000" b="1" dirty="0">
                <a:latin typeface="Courier New" panose="02070309020205020404" pitchFamily="49" charset="0"/>
                <a:cs typeface="Courier New" panose="02070309020205020404" pitchFamily="49" charset="0"/>
              </a:rPr>
              <a:t>: 0.4063877</a:t>
            </a:r>
          </a:p>
        </p:txBody>
      </p:sp>
      <p:sp>
        <p:nvSpPr>
          <p:cNvPr id="6" name="TextBox 5"/>
          <p:cNvSpPr txBox="1"/>
          <p:nvPr/>
        </p:nvSpPr>
        <p:spPr>
          <a:xfrm>
            <a:off x="457200" y="4900864"/>
            <a:ext cx="8229600" cy="461665"/>
          </a:xfrm>
          <a:prstGeom prst="rect">
            <a:avLst/>
          </a:prstGeom>
          <a:noFill/>
        </p:spPr>
        <p:txBody>
          <a:bodyPr wrap="square" rtlCol="0">
            <a:noAutofit/>
          </a:bodyPr>
          <a:lstStyle/>
          <a:p>
            <a:pPr>
              <a:spcBef>
                <a:spcPts val="600"/>
              </a:spcBef>
            </a:pPr>
            <a:r>
              <a:rPr lang="en-US" sz="2000" dirty="0"/>
              <a:t>For both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and</a:t>
            </a:r>
            <a:r>
              <a:rPr lang="en-US" sz="2000" dirty="0">
                <a:latin typeface="Times New Roman" panose="02020603050405020304" pitchFamily="18" charset="0"/>
                <a:cs typeface="Times New Roman" panose="02020603050405020304" pitchFamily="18" charset="0"/>
              </a:rPr>
              <a:t> 48 </a:t>
            </a:r>
            <a:r>
              <a:rPr lang="en-US" sz="2000" dirty="0"/>
              <a:t>we fail to reject white noise</a:t>
            </a:r>
          </a:p>
        </p:txBody>
      </p:sp>
      <p:sp>
        <p:nvSpPr>
          <p:cNvPr id="7" name="TextBox 6"/>
          <p:cNvSpPr txBox="1"/>
          <p:nvPr/>
        </p:nvSpPr>
        <p:spPr>
          <a:xfrm>
            <a:off x="457200" y="5307262"/>
            <a:ext cx="8229600" cy="678597"/>
          </a:xfrm>
          <a:prstGeom prst="rect">
            <a:avLst/>
          </a:prstGeom>
          <a:noFill/>
          <a:ln w="38100">
            <a:solidFill>
              <a:srgbClr val="FF0000"/>
            </a:solidFill>
          </a:ln>
        </p:spPr>
        <p:txBody>
          <a:bodyPr wrap="square" rtlCol="0">
            <a:noAutofit/>
          </a:bodyPr>
          <a:lstStyle/>
          <a:p>
            <a:pPr>
              <a:spcBef>
                <a:spcPts val="600"/>
              </a:spcBef>
            </a:pPr>
            <a:r>
              <a:rPr lang="en-US" sz="2000" dirty="0"/>
              <a:t>Based on Checks 1 and 2 the residuals from the fitted seasonal model seem to be white.</a:t>
            </a:r>
          </a:p>
        </p:txBody>
      </p:sp>
      <p:sp>
        <p:nvSpPr>
          <p:cNvPr id="8" name="TextBox 7"/>
          <p:cNvSpPr txBox="1"/>
          <p:nvPr/>
        </p:nvSpPr>
        <p:spPr>
          <a:xfrm>
            <a:off x="457200" y="2270463"/>
            <a:ext cx="8229600" cy="1024280"/>
          </a:xfrm>
          <a:prstGeom prst="rect">
            <a:avLst/>
          </a:prstGeom>
          <a:noFill/>
        </p:spPr>
        <p:txBody>
          <a:bodyPr wrap="square" rtlCol="0">
            <a:noAutofit/>
          </a:bodyPr>
          <a:lstStyle/>
          <a:p>
            <a:pPr fontAlgn="base">
              <a:spcBef>
                <a:spcPts val="600"/>
              </a:spcBef>
              <a:spcAft>
                <a:spcPct val="0"/>
              </a:spcAft>
            </a:pPr>
            <a:r>
              <a:rPr lang="en-US" sz="2000" b="1" dirty="0">
                <a:latin typeface="Arial" charset="0"/>
              </a:rPr>
              <a:t>Recall: </a:t>
            </a:r>
            <a:r>
              <a:rPr lang="en-US" sz="2000" dirty="0">
                <a:latin typeface="Arial" charset="0"/>
              </a:rPr>
              <a:t>When we fit an ARIMA or Seasonal Model, we transform the data to stationarity. The </a:t>
            </a:r>
            <a:r>
              <a:rPr lang="en-US" sz="2000" i="1" dirty="0">
                <a:latin typeface="Arial" charset="0"/>
              </a:rPr>
              <a:t>p</a:t>
            </a:r>
            <a:r>
              <a:rPr lang="en-US" sz="2000" dirty="0">
                <a:latin typeface="Arial" charset="0"/>
              </a:rPr>
              <a:t> and </a:t>
            </a:r>
            <a:r>
              <a:rPr lang="en-US" sz="2000" i="1" dirty="0">
                <a:latin typeface="Arial" charset="0"/>
              </a:rPr>
              <a:t>q</a:t>
            </a:r>
            <a:r>
              <a:rPr lang="en-US" sz="2000" dirty="0">
                <a:latin typeface="Arial" charset="0"/>
              </a:rPr>
              <a:t> in the </a:t>
            </a:r>
            <a:r>
              <a:rPr lang="en-US" sz="2000" dirty="0" err="1">
                <a:latin typeface="Arial" charset="0"/>
              </a:rPr>
              <a:t>Ljung</a:t>
            </a:r>
            <a:r>
              <a:rPr lang="en-US" sz="2000" dirty="0">
                <a:latin typeface="Arial" charset="0"/>
              </a:rPr>
              <a:t>-Box call statement are for the estimation of the stationary component. (in this case </a:t>
            </a:r>
            <a:r>
              <a:rPr lang="en-US" sz="2000" i="1" dirty="0">
                <a:latin typeface="Arial" charset="0"/>
              </a:rPr>
              <a:t>p</a:t>
            </a:r>
            <a:r>
              <a:rPr lang="en-US" sz="2000" dirty="0">
                <a:latin typeface="Arial" charset="0"/>
              </a:rPr>
              <a:t>=2)</a:t>
            </a:r>
          </a:p>
        </p:txBody>
      </p:sp>
      <p:pic>
        <p:nvPicPr>
          <p:cNvPr id="10" name="Picture 9">
            <a:extLst>
              <a:ext uri="{FF2B5EF4-FFF2-40B4-BE49-F238E27FC236}">
                <a16:creationId xmlns:a16="http://schemas.microsoft.com/office/drawing/2014/main" id="{B17ABDDF-8713-BF4D-8AAE-D66A43DCA6BF}"/>
              </a:ext>
            </a:extLst>
          </p:cNvPr>
          <p:cNvPicPr>
            <a:picLocks noChangeAspect="1"/>
          </p:cNvPicPr>
          <p:nvPr/>
        </p:nvPicPr>
        <p:blipFill rotWithShape="1">
          <a:blip r:embed="rId2"/>
          <a:srcRect t="10237"/>
          <a:stretch/>
        </p:blipFill>
        <p:spPr>
          <a:xfrm>
            <a:off x="3810000" y="1602000"/>
            <a:ext cx="3657600" cy="684000"/>
          </a:xfrm>
          <a:prstGeom prst="rect">
            <a:avLst/>
          </a:prstGeom>
        </p:spPr>
      </p:pic>
      <p:sp>
        <p:nvSpPr>
          <p:cNvPr id="11" name="Title 10"/>
          <p:cNvSpPr>
            <a:spLocks noGrp="1"/>
          </p:cNvSpPr>
          <p:nvPr>
            <p:ph type="title"/>
          </p:nvPr>
        </p:nvSpPr>
        <p:spPr/>
        <p:txBody>
          <a:bodyPr/>
          <a:lstStyle/>
          <a:p>
            <a:r>
              <a:rPr lang="en-IN" sz="3200" dirty="0"/>
              <a:t>Simulated Seasonal </a:t>
            </a:r>
            <a:br>
              <a:rPr lang="en-IN" sz="3200" dirty="0"/>
            </a:br>
            <a:r>
              <a:rPr lang="en-IN" sz="3200" dirty="0"/>
              <a:t>Data </a:t>
            </a:r>
            <a:r>
              <a:rPr lang="en-IN" sz="3200" dirty="0" err="1"/>
              <a:t>Analyzed</a:t>
            </a:r>
            <a:r>
              <a:rPr lang="en-IN" sz="3200" dirty="0"/>
              <a:t> Earlier</a:t>
            </a:r>
          </a:p>
        </p:txBody>
      </p:sp>
    </p:spTree>
    <p:extLst>
      <p:ext uri="{BB962C8B-B14F-4D97-AF65-F5344CB8AC3E}">
        <p14:creationId xmlns:p14="http://schemas.microsoft.com/office/powerpoint/2010/main" val="24314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36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F657-2C31-9E4A-BFEF-18FC92A84FD2}"/>
              </a:ext>
            </a:extLst>
          </p:cNvPr>
          <p:cNvSpPr>
            <a:spLocks noGrp="1"/>
          </p:cNvSpPr>
          <p:nvPr>
            <p:ph type="ctrTitle"/>
          </p:nvPr>
        </p:nvSpPr>
        <p:spPr/>
        <p:txBody>
          <a:bodyPr/>
          <a:lstStyle/>
          <a:p>
            <a:r>
              <a:rPr lang="en-US"/>
              <a:t>Analysis of Residuals</a:t>
            </a:r>
            <a:endParaRPr lang="en-US" dirty="0"/>
          </a:p>
        </p:txBody>
      </p:sp>
      <p:sp>
        <p:nvSpPr>
          <p:cNvPr id="3" name="Subtitle 2">
            <a:extLst>
              <a:ext uri="{FF2B5EF4-FFF2-40B4-BE49-F238E27FC236}">
                <a16:creationId xmlns:a16="http://schemas.microsoft.com/office/drawing/2014/main" id="{CA3AB486-AF32-414D-A5A6-2A5C1F9441FA}"/>
              </a:ext>
            </a:extLst>
          </p:cNvPr>
          <p:cNvSpPr>
            <a:spLocks noGrp="1"/>
          </p:cNvSpPr>
          <p:nvPr>
            <p:ph type="subTitle" idx="1"/>
          </p:nvPr>
        </p:nvSpPr>
        <p:spPr/>
        <p:txBody>
          <a:bodyPr/>
          <a:lstStyle/>
          <a:p>
            <a:r>
              <a:rPr lang="en-US"/>
              <a:t>Log Airline Data</a:t>
            </a:r>
            <a:endParaRPr lang="en-US" dirty="0"/>
          </a:p>
        </p:txBody>
      </p:sp>
    </p:spTree>
    <p:extLst>
      <p:ext uri="{BB962C8B-B14F-4D97-AF65-F5344CB8AC3E}">
        <p14:creationId xmlns:p14="http://schemas.microsoft.com/office/powerpoint/2010/main" val="144034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4400" y="1371600"/>
            <a:ext cx="3505200" cy="430887"/>
          </a:xfrm>
          <a:prstGeom prst="rect">
            <a:avLst/>
          </a:prstGeom>
          <a:noFill/>
        </p:spPr>
        <p:txBody>
          <a:bodyPr wrap="square" rtlCol="0">
            <a:noAutofit/>
          </a:bodyPr>
          <a:lstStyle/>
          <a:p>
            <a:pPr algn="ctr" fontAlgn="base">
              <a:spcBef>
                <a:spcPts val="600"/>
              </a:spcBef>
            </a:pPr>
            <a:r>
              <a:rPr lang="en-US" dirty="0">
                <a:latin typeface="Arial" charset="0"/>
              </a:rPr>
              <a:t>Data</a:t>
            </a:r>
          </a:p>
        </p:txBody>
      </p:sp>
      <p:sp>
        <p:nvSpPr>
          <p:cNvPr id="7" name="TextBox 6"/>
          <p:cNvSpPr txBox="1"/>
          <p:nvPr/>
        </p:nvSpPr>
        <p:spPr>
          <a:xfrm>
            <a:off x="5029201" y="1371600"/>
            <a:ext cx="3429000" cy="430887"/>
          </a:xfrm>
          <a:prstGeom prst="rect">
            <a:avLst/>
          </a:prstGeom>
          <a:noFill/>
        </p:spPr>
        <p:txBody>
          <a:bodyPr wrap="square" rtlCol="0">
            <a:noAutofit/>
          </a:bodyPr>
          <a:lstStyle/>
          <a:p>
            <a:pPr algn="ctr" fontAlgn="base">
              <a:spcBef>
                <a:spcPts val="600"/>
              </a:spcBef>
            </a:pPr>
            <a:r>
              <a:rPr lang="en-US" dirty="0">
                <a:latin typeface="Arial" charset="0"/>
              </a:rPr>
              <a:t>Sample autocorrelations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64" r="1193"/>
          <a:stretch/>
        </p:blipFill>
        <p:spPr>
          <a:xfrm>
            <a:off x="609600" y="1764387"/>
            <a:ext cx="7924800" cy="2365248"/>
          </a:xfrm>
          <a:prstGeom prst="rect">
            <a:avLst/>
          </a:prstGeom>
        </p:spPr>
      </p:pic>
      <p:sp>
        <p:nvSpPr>
          <p:cNvPr id="9" name="TextBox 8"/>
          <p:cNvSpPr txBox="1"/>
          <p:nvPr/>
        </p:nvSpPr>
        <p:spPr>
          <a:xfrm>
            <a:off x="457200" y="4279899"/>
            <a:ext cx="8229600" cy="452634"/>
          </a:xfrm>
          <a:prstGeom prst="rect">
            <a:avLst/>
          </a:prstGeom>
          <a:noFill/>
        </p:spPr>
        <p:txBody>
          <a:bodyPr wrap="square" rtlCol="0">
            <a:noAutofit/>
          </a:bodyPr>
          <a:lstStyle/>
          <a:p>
            <a:pPr fontAlgn="base">
              <a:spcBef>
                <a:spcPts val="600"/>
              </a:spcBef>
            </a:pPr>
            <a:r>
              <a:rPr lang="en-US" sz="2400" b="1" dirty="0">
                <a:latin typeface="Arial" charset="0"/>
              </a:rPr>
              <a:t>Recall: </a:t>
            </a:r>
            <a:r>
              <a:rPr lang="en-US" sz="2400" dirty="0">
                <a:latin typeface="Arial" charset="0"/>
              </a:rPr>
              <a:t>We previously fit the model</a:t>
            </a:r>
          </a:p>
        </p:txBody>
      </p:sp>
      <mc:AlternateContent xmlns:mc="http://schemas.openxmlformats.org/markup-compatibility/2006" xmlns:a14="http://schemas.microsoft.com/office/drawing/2010/main">
        <mc:Choice Requires="a14">
          <p:sp>
            <p:nvSpPr>
              <p:cNvPr id="14" name="TextBox 13"/>
              <p:cNvSpPr txBox="1"/>
              <p:nvPr/>
            </p:nvSpPr>
            <p:spPr>
              <a:xfrm>
                <a:off x="457199" y="4808733"/>
                <a:ext cx="8305801" cy="461665"/>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𝐵</m:t>
                        </m:r>
                      </m:e>
                    </m:d>
                    <m:d>
                      <m:dPr>
                        <m:ctrlPr>
                          <a:rPr lang="en-US" sz="2000" b="0" i="1" smtClean="0">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1−</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i="1">
                                <a:latin typeface="Cambria Math" panose="02040503050406030204" pitchFamily="18" charset="0"/>
                                <a:cs typeface="Arial" pitchFamily="34" charset="0"/>
                              </a:rPr>
                              <m:t>12</m:t>
                            </m:r>
                          </m:sup>
                        </m:sSup>
                      </m:e>
                    </m:d>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b="0" i="1" smtClean="0">
                            <a:latin typeface="Cambria Math" panose="02040503050406030204" pitchFamily="18" charset="0"/>
                            <a:cs typeface="Arial" pitchFamily="34" charset="0"/>
                            <a:sym typeface="Symbol" panose="05050102010706020507" pitchFamily="18" charset="2"/>
                          </a:rPr>
                          <m:t>12</m:t>
                        </m:r>
                      </m:sub>
                    </m:sSub>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𝐵</m:t>
                        </m:r>
                      </m:e>
                    </m:d>
                    <m:d>
                      <m:dPr>
                        <m:ctrlPr>
                          <a:rPr lang="en-US" sz="2000" b="0" i="1" smtClean="0">
                            <a:latin typeface="Cambria Math" panose="02040503050406030204" pitchFamily="18" charset="0"/>
                            <a:cs typeface="Arial" pitchFamily="34" charset="0"/>
                            <a:sym typeface="Symbol" panose="05050102010706020507" pitchFamily="18" charset="2"/>
                          </a:rPr>
                        </m:ctrlPr>
                      </m:dPr>
                      <m:e>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𝑋</m:t>
                            </m:r>
                          </m:e>
                          <m:sub>
                            <m:r>
                              <a:rPr lang="en-US" sz="2000" b="0" i="1" smtClean="0">
                                <a:latin typeface="Cambria Math" panose="02040503050406030204" pitchFamily="18" charset="0"/>
                                <a:cs typeface="Arial" pitchFamily="34" charset="0"/>
                                <a:sym typeface="Symbol" panose="05050102010706020507" pitchFamily="18" charset="2"/>
                              </a:rPr>
                              <m:t>𝑡</m:t>
                            </m:r>
                          </m:sub>
                        </m:sSub>
                        <m:r>
                          <a:rPr lang="en-US" sz="2000" b="0" i="1" smtClean="0">
                            <a:latin typeface="Cambria Math" panose="02040503050406030204" pitchFamily="18" charset="0"/>
                            <a:cs typeface="Arial" pitchFamily="34" charset="0"/>
                            <a:sym typeface="Symbol" panose="05050102010706020507" pitchFamily="18" charset="2"/>
                          </a:rPr>
                          <m:t>−5.54</m:t>
                        </m:r>
                      </m:e>
                    </m:d>
                    <m:r>
                      <a:rPr lang="en-US" sz="2000" b="0" i="1" smtClean="0">
                        <a:latin typeface="Cambria Math" panose="02040503050406030204" pitchFamily="18" charset="0"/>
                        <a:cs typeface="Arial" pitchFamily="34" charset="0"/>
                        <a:sym typeface="Symbol" panose="05050102010706020507" pitchFamily="18" charset="2"/>
                      </a:rPr>
                      <m:t>=</m:t>
                    </m:r>
                    <m:d>
                      <m:dPr>
                        <m:ctrlPr>
                          <a:rPr lang="en-US" sz="2000" b="0" i="1" smtClean="0">
                            <a:latin typeface="Cambria Math" panose="02040503050406030204" pitchFamily="18" charset="0"/>
                            <a:cs typeface="Arial" pitchFamily="34" charset="0"/>
                            <a:sym typeface="Symbol" panose="05050102010706020507" pitchFamily="18" charset="2"/>
                          </a:rPr>
                        </m:ctrlPr>
                      </m:dPr>
                      <m:e>
                        <m:r>
                          <a:rPr lang="en-US" sz="2000" b="0" i="1" smtClean="0">
                            <a:latin typeface="Cambria Math" panose="02040503050406030204" pitchFamily="18" charset="0"/>
                            <a:cs typeface="Arial" pitchFamily="34" charset="0"/>
                            <a:sym typeface="Symbol" panose="05050102010706020507" pitchFamily="18" charset="2"/>
                          </a:rPr>
                          <m:t>1−.45</m:t>
                        </m:r>
                        <m:r>
                          <a:rPr lang="en-US" sz="2000" b="0" i="1" smtClean="0">
                            <a:latin typeface="Cambria Math" panose="02040503050406030204" pitchFamily="18" charset="0"/>
                            <a:cs typeface="Arial" pitchFamily="34" charset="0"/>
                            <a:sym typeface="Symbol" panose="05050102010706020507" pitchFamily="18" charset="2"/>
                          </a:rPr>
                          <m:t>𝐵</m:t>
                        </m:r>
                      </m:e>
                    </m:d>
                    <m:sSub>
                      <m:sSubPr>
                        <m:ctrlPr>
                          <a:rPr lang="en-US" sz="2000" b="0" i="1" smtClean="0">
                            <a:latin typeface="Cambria Math" panose="02040503050406030204" pitchFamily="18" charset="0"/>
                            <a:cs typeface="Arial" pitchFamily="34" charset="0"/>
                            <a:sym typeface="Symbol" panose="05050102010706020507" pitchFamily="18" charset="2"/>
                          </a:rPr>
                        </m:ctrlPr>
                      </m:sSubPr>
                      <m:e>
                        <m:r>
                          <a:rPr lang="en-US" sz="2000" b="0" i="1" smtClean="0">
                            <a:latin typeface="Cambria Math" panose="02040503050406030204" pitchFamily="18" charset="0"/>
                            <a:cs typeface="Arial" pitchFamily="34" charset="0"/>
                            <a:sym typeface="Symbol" panose="05050102010706020507" pitchFamily="18" charset="2"/>
                          </a:rPr>
                          <m:t>𝑎</m:t>
                        </m:r>
                      </m:e>
                      <m:sub>
                        <m:r>
                          <a:rPr lang="en-US" sz="2000" b="0" i="1" smtClean="0">
                            <a:latin typeface="Cambria Math" panose="02040503050406030204" pitchFamily="18" charset="0"/>
                            <a:cs typeface="Arial" pitchFamily="34" charset="0"/>
                            <a:sym typeface="Symbol" panose="05050102010706020507" pitchFamily="18" charset="2"/>
                          </a:rPr>
                          <m:t>𝑡</m:t>
                        </m:r>
                      </m:sub>
                    </m:sSub>
                  </m:oMath>
                </a14:m>
                <a:r>
                  <a:rPr lang="en-US" sz="2000" dirty="0">
                    <a:latin typeface="Arial" pitchFamily="34" charset="0"/>
                    <a:cs typeface="Arial" pitchFamily="34" charset="0"/>
                  </a:rPr>
                  <a:t>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0013</m:t>
                    </m:r>
                  </m:oMath>
                </a14:m>
                <a:endParaRPr lang="en-US" sz="20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7199" y="4808733"/>
                <a:ext cx="8305801" cy="461665"/>
              </a:xfrm>
              <a:prstGeom prst="rect">
                <a:avLst/>
              </a:prstGeom>
              <a:blipFill>
                <a:blip r:embed="rId4"/>
                <a:stretch>
                  <a:fillRect t="-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7199" y="5265933"/>
                <a:ext cx="7772401" cy="773289"/>
              </a:xfrm>
              <a:prstGeom prst="rect">
                <a:avLst/>
              </a:prstGeom>
              <a:noFill/>
            </p:spPr>
            <p:txBody>
              <a:bodyPr wrap="square" rtlCol="0">
                <a:noAutofit/>
              </a:bodyPr>
              <a:lstStyle/>
              <a:p>
                <a:pPr>
                  <a:spcBef>
                    <a:spcPts val="600"/>
                  </a:spcBef>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cs typeface="Arial" pitchFamily="34" charset="0"/>
                              <a:sym typeface="Symbol" panose="05050102010706020507" pitchFamily="18" charset="2"/>
                            </a:rPr>
                          </m:ctrlPr>
                        </m:sSubPr>
                        <m:e>
                          <m:r>
                            <a:rPr lang="en-US" sz="2000" i="1">
                              <a:latin typeface="Cambria Math" panose="02040503050406030204" pitchFamily="18" charset="0"/>
                              <a:cs typeface="Arial" pitchFamily="34" charset="0"/>
                              <a:sym typeface="Symbol" panose="05050102010706020507" pitchFamily="18" charset="2"/>
                            </a:rPr>
                            <m:t></m:t>
                          </m:r>
                        </m:e>
                        <m:sub>
                          <m:r>
                            <a:rPr lang="en-US" sz="2000" i="1">
                              <a:latin typeface="Cambria Math" panose="02040503050406030204" pitchFamily="18" charset="0"/>
                              <a:cs typeface="Arial" pitchFamily="34" charset="0"/>
                              <a:sym typeface="Symbol" panose="05050102010706020507" pitchFamily="18" charset="2"/>
                            </a:rPr>
                            <m:t>12</m:t>
                          </m:r>
                        </m:sub>
                      </m:sSub>
                      <m:d>
                        <m:dPr>
                          <m:ctrlPr>
                            <a:rPr lang="en-US" sz="2000" i="1">
                              <a:latin typeface="Cambria Math" panose="02040503050406030204" pitchFamily="18" charset="0"/>
                              <a:cs typeface="Arial" pitchFamily="34" charset="0"/>
                              <a:sym typeface="Symbol" panose="05050102010706020507" pitchFamily="18" charset="2"/>
                            </a:rPr>
                          </m:ctrlPr>
                        </m:dPr>
                        <m:e>
                          <m:r>
                            <a:rPr lang="en-US" sz="2000" i="1">
                              <a:latin typeface="Cambria Math" panose="02040503050406030204" pitchFamily="18" charset="0"/>
                              <a:cs typeface="Arial" pitchFamily="34" charset="0"/>
                              <a:sym typeface="Symbol" panose="05050102010706020507" pitchFamily="18" charset="2"/>
                            </a:rPr>
                            <m:t>𝐵</m:t>
                          </m:r>
                        </m:e>
                      </m:d>
                      <m:r>
                        <a:rPr lang="en-US" sz="2000" b="0" i="0" smtClean="0">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rPr>
                        <m:t>1−.008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+.021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−.080</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−.041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oMath>
                    <m:oMath xmlns:m="http://schemas.openxmlformats.org/officeDocument/2006/math">
                      <m:r>
                        <a:rPr lang="en-US" sz="2000" b="0" i="1" smtClean="0">
                          <a:latin typeface="Cambria Math" panose="02040503050406030204" pitchFamily="18" charset="0"/>
                          <a:cs typeface="Arial" pitchFamily="34" charset="0"/>
                        </a:rPr>
                        <m:t>+.055</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−.036</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r>
                        <a:rPr lang="en-US" sz="2000" b="0" i="1" smtClean="0">
                          <a:latin typeface="Cambria Math" panose="02040503050406030204" pitchFamily="18" charset="0"/>
                          <a:cs typeface="Arial" pitchFamily="34" charset="0"/>
                        </a:rPr>
                        <m:t>−.133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9</m:t>
                          </m:r>
                        </m:sup>
                      </m:sSup>
                      <m:r>
                        <a:rPr lang="en-US" sz="2000" b="0" i="1" smtClean="0">
                          <a:latin typeface="Cambria Math" panose="02040503050406030204" pitchFamily="18" charset="0"/>
                          <a:cs typeface="Arial" pitchFamily="34" charset="0"/>
                        </a:rPr>
                        <m:t>+.053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10</m:t>
                          </m:r>
                        </m:sup>
                      </m:sSup>
                      <m:r>
                        <a:rPr lang="en-US" sz="2000" b="0" i="1" smtClean="0">
                          <a:latin typeface="Cambria Math" panose="02040503050406030204" pitchFamily="18" charset="0"/>
                          <a:cs typeface="Arial" pitchFamily="34" charset="0"/>
                        </a:rPr>
                        <m:t>+.0123</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11</m:t>
                          </m:r>
                        </m:sup>
                      </m:sSup>
                      <m:r>
                        <a:rPr lang="en-US" sz="2000" b="0" i="1" smtClean="0">
                          <a:latin typeface="Cambria Math" panose="02040503050406030204" pitchFamily="18" charset="0"/>
                          <a:cs typeface="Arial" pitchFamily="34" charset="0"/>
                        </a:rPr>
                        <m:t>+.403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12</m:t>
                          </m:r>
                        </m:sup>
                      </m:sSup>
                    </m:oMath>
                  </m:oMathPara>
                </a14:m>
                <a:endParaRPr lang="en-US" sz="2000"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7199" y="5265933"/>
                <a:ext cx="7772401" cy="773289"/>
              </a:xfrm>
              <a:prstGeom prst="rect">
                <a:avLst/>
              </a:prstGeom>
              <a:blipFill>
                <a:blip r:embed="rId5"/>
                <a:stretch>
                  <a:fillRect/>
                </a:stretch>
              </a:blipFill>
            </p:spPr>
            <p:txBody>
              <a:bodyPr/>
              <a:lstStyle/>
              <a:p>
                <a:r>
                  <a:rPr lang="en-IN">
                    <a:noFill/>
                  </a:rPr>
                  <a:t> </a:t>
                </a:r>
              </a:p>
            </p:txBody>
          </p:sp>
        </mc:Fallback>
      </mc:AlternateContent>
      <p:sp>
        <p:nvSpPr>
          <p:cNvPr id="5" name="Title 4"/>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4802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3093570"/>
            <a:ext cx="8229600" cy="3449021"/>
          </a:xfrm>
          <a:prstGeom prst="rect">
            <a:avLst/>
          </a:prstGeom>
          <a:noFill/>
        </p:spPr>
        <p:txBody>
          <a:bodyPr wrap="square" rtlCol="0">
            <a:noAutofit/>
          </a:bodyPr>
          <a:lstStyle/>
          <a:p>
            <a:pPr>
              <a:lnSpc>
                <a:spcPts val="2100"/>
              </a:lnSpc>
            </a:pPr>
            <a:r>
              <a:rPr lang="en-US" sz="2000" b="1" dirty="0">
                <a:latin typeface="Courier New" panose="02070309020205020404" pitchFamily="49" charset="0"/>
                <a:cs typeface="Courier New" panose="02070309020205020404" pitchFamily="49" charset="0"/>
              </a:rPr>
              <a:t>data(</a:t>
            </a:r>
            <a:r>
              <a:rPr lang="en-US" sz="2000" b="1" dirty="0" err="1">
                <a:latin typeface="Courier New" panose="02070309020205020404" pitchFamily="49" charset="0"/>
                <a:cs typeface="Courier New" panose="02070309020205020404" pitchFamily="49" charset="0"/>
              </a:rPr>
              <a:t>airlog</a:t>
            </a:r>
            <a:r>
              <a:rPr lang="en-US" sz="2000" b="1" dirty="0">
                <a:latin typeface="Courier New" panose="02070309020205020404" pitchFamily="49" charset="0"/>
                <a:cs typeface="Courier New" panose="02070309020205020404" pitchFamily="49" charset="0"/>
              </a:rPr>
              <a:t>)</a:t>
            </a:r>
          </a:p>
          <a:p>
            <a:pPr>
              <a:lnSpc>
                <a:spcPts val="2100"/>
              </a:lnSpc>
            </a:pPr>
            <a:r>
              <a:rPr lang="en-US" sz="2000" b="1" dirty="0">
                <a:latin typeface="Courier New" panose="02070309020205020404" pitchFamily="49" charset="0"/>
                <a:cs typeface="Courier New" panose="02070309020205020404" pitchFamily="49" charset="0"/>
              </a:rPr>
              <a:t># transform data</a:t>
            </a:r>
          </a:p>
          <a:p>
            <a:pPr>
              <a:lnSpc>
                <a:spcPts val="2100"/>
              </a:lnSpc>
            </a:pPr>
            <a:r>
              <a:rPr lang="en-US" sz="2000" b="1" dirty="0">
                <a:latin typeface="Courier New" panose="02070309020205020404" pitchFamily="49" charset="0"/>
                <a:cs typeface="Courier New" panose="02070309020205020404" pitchFamily="49" charset="0"/>
              </a:rPr>
              <a:t># Difference the data</a:t>
            </a:r>
          </a:p>
          <a:p>
            <a:pPr>
              <a:lnSpc>
                <a:spcPts val="2100"/>
              </a:lnSpc>
            </a:pPr>
            <a:r>
              <a:rPr lang="en-US" sz="2000" b="1" dirty="0">
                <a:latin typeface="Courier New" panose="02070309020205020404" pitchFamily="49" charset="0"/>
                <a:cs typeface="Courier New" panose="02070309020205020404" pitchFamily="49" charset="0"/>
              </a:rPr>
              <a:t>d1=</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airlog,phi.tr</a:t>
            </a:r>
            <a:r>
              <a:rPr lang="en-US" sz="2000" b="1" dirty="0">
                <a:latin typeface="Courier New" panose="02070309020205020404" pitchFamily="49" charset="0"/>
                <a:cs typeface="Courier New" panose="02070309020205020404" pitchFamily="49" charset="0"/>
              </a:rPr>
              <a:t>=1)</a:t>
            </a:r>
          </a:p>
          <a:p>
            <a:pPr>
              <a:lnSpc>
                <a:spcPts val="2100"/>
              </a:lnSpc>
            </a:pPr>
            <a:r>
              <a:rPr lang="en-US" sz="2000" b="1" dirty="0">
                <a:latin typeface="Courier New" panose="02070309020205020404" pitchFamily="49" charset="0"/>
                <a:cs typeface="Courier New" panose="02070309020205020404" pitchFamily="49" charset="0"/>
              </a:rPr>
              <a:t># Transform differenced data by 1-B^12</a:t>
            </a:r>
          </a:p>
          <a:p>
            <a:pPr>
              <a:lnSpc>
                <a:spcPts val="2100"/>
              </a:lnSpc>
            </a:pPr>
            <a:r>
              <a:rPr lang="en-US" sz="2000" b="1" dirty="0">
                <a:latin typeface="Courier New" panose="02070309020205020404" pitchFamily="49" charset="0"/>
                <a:cs typeface="Courier New" panose="02070309020205020404" pitchFamily="49" charset="0"/>
              </a:rPr>
              <a:t>s12=c(0,0,0,0,0,0,0,0,0,0,0,1)</a:t>
            </a:r>
          </a:p>
          <a:p>
            <a:pPr>
              <a:lnSpc>
                <a:spcPts val="2100"/>
              </a:lnSpc>
            </a:pPr>
            <a:r>
              <a:rPr lang="en-US" sz="2000" b="1" dirty="0">
                <a:latin typeface="Courier New" panose="02070309020205020404" pitchFamily="49" charset="0"/>
                <a:cs typeface="Courier New" panose="02070309020205020404" pitchFamily="49" charset="0"/>
              </a:rPr>
              <a:t>d1.12=</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(d1,phi.tr=s12)</a:t>
            </a:r>
          </a:p>
          <a:p>
            <a:pPr>
              <a:lnSpc>
                <a:spcPts val="2100"/>
              </a:lnSpc>
            </a:pPr>
            <a:r>
              <a:rPr lang="en-US" sz="2000" b="1" dirty="0" err="1">
                <a:latin typeface="Courier New" panose="02070309020205020404" pitchFamily="49" charset="0"/>
                <a:cs typeface="Courier New" panose="02070309020205020404" pitchFamily="49" charset="0"/>
              </a:rPr>
              <a:t>aic.wge</a:t>
            </a:r>
            <a:r>
              <a:rPr lang="en-US" sz="2000" b="1" dirty="0">
                <a:latin typeface="Courier New" panose="02070309020205020404" pitchFamily="49" charset="0"/>
                <a:cs typeface="Courier New" panose="02070309020205020404" pitchFamily="49" charset="0"/>
              </a:rPr>
              <a:t>(d1.12,p=0:15,q=0:3)</a:t>
            </a:r>
          </a:p>
          <a:p>
            <a:pPr>
              <a:lnSpc>
                <a:spcPts val="2100"/>
              </a:lnSpc>
            </a:pP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aic</a:t>
            </a:r>
            <a:r>
              <a:rPr lang="en-US" sz="2000" b="1" dirty="0">
                <a:latin typeface="Courier New" panose="02070309020205020404" pitchFamily="49" charset="0"/>
                <a:cs typeface="Courier New" panose="02070309020205020404" pitchFamily="49" charset="0"/>
              </a:rPr>
              <a:t> and </a:t>
            </a:r>
            <a:r>
              <a:rPr lang="en-US" sz="2000" b="1" dirty="0" err="1">
                <a:latin typeface="Courier New" panose="02070309020205020404" pitchFamily="49" charset="0"/>
                <a:cs typeface="Courier New" panose="02070309020205020404" pitchFamily="49" charset="0"/>
              </a:rPr>
              <a:t>aicc</a:t>
            </a:r>
            <a:r>
              <a:rPr lang="en-US" sz="2000" b="1" dirty="0">
                <a:latin typeface="Courier New" panose="02070309020205020404" pitchFamily="49" charset="0"/>
                <a:cs typeface="Courier New" panose="02070309020205020404" pitchFamily="49" charset="0"/>
              </a:rPr>
              <a:t> pick ARMA(12,1)</a:t>
            </a:r>
          </a:p>
          <a:p>
            <a:pPr>
              <a:lnSpc>
                <a:spcPts val="2100"/>
              </a:lnSpc>
            </a:pPr>
            <a:r>
              <a:rPr lang="en-US" sz="2000" b="1" dirty="0">
                <a:latin typeface="Courier New" panose="02070309020205020404" pitchFamily="49" charset="0"/>
                <a:cs typeface="Courier New" panose="02070309020205020404" pitchFamily="49" charset="0"/>
              </a:rPr>
              <a:t># estimate parameters of stationary part</a:t>
            </a:r>
          </a:p>
          <a:p>
            <a:pPr>
              <a:lnSpc>
                <a:spcPts val="2100"/>
              </a:lnSpc>
            </a:pPr>
            <a:r>
              <a:rPr lang="en-US" sz="2000" b="1" dirty="0">
                <a:latin typeface="Courier New" panose="02070309020205020404" pitchFamily="49" charset="0"/>
                <a:cs typeface="Courier New" panose="02070309020205020404" pitchFamily="49" charset="0"/>
              </a:rPr>
              <a:t>est.12.1=</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(d1.12,p=12,q=1)</a:t>
            </a:r>
          </a:p>
        </p:txBody>
      </p:sp>
      <mc:AlternateContent xmlns:mc="http://schemas.openxmlformats.org/markup-compatibility/2006" xmlns:a14="http://schemas.microsoft.com/office/drawing/2010/main">
        <mc:Choice Requires="a14">
          <p:sp>
            <p:nvSpPr>
              <p:cNvPr id="7" name="TextBox 6"/>
              <p:cNvSpPr txBox="1"/>
              <p:nvPr/>
            </p:nvSpPr>
            <p:spPr>
              <a:xfrm>
                <a:off x="457200" y="1295400"/>
                <a:ext cx="8229600" cy="1779829"/>
              </a:xfrm>
              <a:prstGeom prst="rect">
                <a:avLst/>
              </a:prstGeom>
              <a:noFill/>
            </p:spPr>
            <p:txBody>
              <a:bodyPr wrap="square" rtlCol="0">
                <a:noAutofit/>
              </a:bodyPr>
              <a:lstStyle/>
              <a:p>
                <a:pPr fontAlgn="base">
                  <a:spcBef>
                    <a:spcPts val="600"/>
                  </a:spcBef>
                </a:pPr>
                <a:r>
                  <a:rPr lang="en-US" sz="2000" dirty="0">
                    <a:solidFill>
                      <a:schemeClr val="tx1"/>
                    </a:solidFill>
                    <a:latin typeface="Arial" charset="0"/>
                  </a:rPr>
                  <a:t>In order to analyze the residuals, we recreate the steps necessary to retrieve them in </a:t>
                </a:r>
                <a:r>
                  <a:rPr lang="en-US" sz="2000" b="1" dirty="0" err="1">
                    <a:solidFill>
                      <a:schemeClr val="tx1"/>
                    </a:solidFill>
                    <a:latin typeface="Courier New" panose="02070309020205020404" pitchFamily="49" charset="0"/>
                    <a:cs typeface="Courier New" panose="02070309020205020404" pitchFamily="49" charset="0"/>
                  </a:rPr>
                  <a:t>tswge</a:t>
                </a:r>
                <a:r>
                  <a:rPr lang="en-US" sz="2000" b="1" dirty="0">
                    <a:solidFill>
                      <a:schemeClr val="tx1"/>
                    </a:solidFill>
                    <a:latin typeface="Courier New" panose="02070309020205020404" pitchFamily="49" charset="0"/>
                    <a:cs typeface="Courier New" panose="02070309020205020404" pitchFamily="49" charset="0"/>
                  </a:rPr>
                  <a:t>.</a:t>
                </a:r>
              </a:p>
              <a:p>
                <a:pPr marL="342900" indent="-342900" fontAlgn="base">
                  <a:spcBef>
                    <a:spcPts val="600"/>
                  </a:spcBef>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We </a:t>
                </a:r>
                <a:r>
                  <a:rPr lang="en-US" sz="2000" dirty="0" err="1">
                    <a:solidFill>
                      <a:schemeClr val="tx1"/>
                    </a:solidFill>
                    <a:latin typeface="Arial" panose="020B0604020202020204" pitchFamily="34" charset="0"/>
                    <a:cs typeface="Arial" panose="020B0604020202020204" pitchFamily="34" charset="0"/>
                  </a:rPr>
                  <a:t>overfit</a:t>
                </a:r>
                <a:r>
                  <a:rPr lang="en-US" sz="2000" dirty="0">
                    <a:solidFill>
                      <a:schemeClr val="tx1"/>
                    </a:solidFill>
                    <a:latin typeface="Arial" panose="020B0604020202020204" pitchFamily="34" charset="0"/>
                    <a:cs typeface="Arial" panose="020B0604020202020204" pitchFamily="34" charset="0"/>
                  </a:rPr>
                  <a:t> the data with </a:t>
                </a:r>
                <a:r>
                  <a:rPr lang="en-US" sz="2000" i="1" dirty="0">
                    <a:solidFill>
                      <a:schemeClr val="tx1"/>
                    </a:solidFill>
                    <a:latin typeface="Arial" panose="020B0604020202020204" pitchFamily="34" charset="0"/>
                    <a:cs typeface="Arial" panose="020B0604020202020204" pitchFamily="34" charset="0"/>
                  </a:rPr>
                  <a:t>p</a:t>
                </a:r>
                <a:r>
                  <a:rPr lang="en-US" sz="2000" dirty="0">
                    <a:solidFill>
                      <a:schemeClr val="tx1"/>
                    </a:solidFill>
                    <a:latin typeface="Arial" panose="020B0604020202020204" pitchFamily="34" charset="0"/>
                    <a:cs typeface="Arial" panose="020B0604020202020204" pitchFamily="34" charset="0"/>
                  </a:rPr>
                  <a:t>=14 and 16 (steps not shown) and determined the need to transform to obtain </a:t>
                </a:r>
              </a:p>
              <a:p>
                <a:pPr indent="358775" fontAlgn="base">
                  <a:spcBef>
                    <a:spcPts val="600"/>
                  </a:spcBef>
                </a:pPr>
                <a14:m>
                  <m:oMath xmlns:m="http://schemas.openxmlformats.org/officeDocument/2006/math">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r>
                          <a:rPr lang="en-US" sz="2000" i="1">
                            <a:solidFill>
                              <a:schemeClr val="tx1"/>
                            </a:solidFill>
                            <a:latin typeface="Cambria Math" panose="02040503050406030204" pitchFamily="18" charset="0"/>
                            <a:cs typeface="Arial" pitchFamily="34" charset="0"/>
                          </a:rPr>
                          <m:t>𝐵</m:t>
                        </m:r>
                      </m:e>
                    </m:d>
                    <m:d>
                      <m:dPr>
                        <m:ctrlPr>
                          <a:rPr lang="en-US" sz="2000" i="1">
                            <a:solidFill>
                              <a:schemeClr val="tx1"/>
                            </a:solidFill>
                            <a:latin typeface="Cambria Math" panose="02040503050406030204" pitchFamily="18" charset="0"/>
                            <a:cs typeface="Arial" pitchFamily="34" charset="0"/>
                          </a:rPr>
                        </m:ctrlPr>
                      </m:dPr>
                      <m:e>
                        <m:r>
                          <a:rPr lang="en-US" sz="2000" i="1">
                            <a:solidFill>
                              <a:schemeClr val="tx1"/>
                            </a:solidFill>
                            <a:latin typeface="Cambria Math" panose="02040503050406030204" pitchFamily="18" charset="0"/>
                            <a:cs typeface="Arial" pitchFamily="34" charset="0"/>
                          </a:rPr>
                          <m:t>1−</m:t>
                        </m:r>
                        <m:sSup>
                          <m:sSupPr>
                            <m:ctrlPr>
                              <a:rPr lang="en-US" sz="2000" i="1">
                                <a:solidFill>
                                  <a:schemeClr val="tx1"/>
                                </a:solidFill>
                                <a:latin typeface="Cambria Math" panose="02040503050406030204" pitchFamily="18" charset="0"/>
                                <a:cs typeface="Arial" pitchFamily="34" charset="0"/>
                              </a:rPr>
                            </m:ctrlPr>
                          </m:sSupPr>
                          <m:e>
                            <m:r>
                              <a:rPr lang="en-US" sz="2000" i="1">
                                <a:solidFill>
                                  <a:schemeClr val="tx1"/>
                                </a:solidFill>
                                <a:latin typeface="Cambria Math" panose="02040503050406030204" pitchFamily="18" charset="0"/>
                                <a:cs typeface="Arial" pitchFamily="34" charset="0"/>
                              </a:rPr>
                              <m:t>𝐵</m:t>
                            </m:r>
                          </m:e>
                          <m:sup>
                            <m:r>
                              <a:rPr lang="en-US" sz="2000" i="1">
                                <a:solidFill>
                                  <a:schemeClr val="tx1"/>
                                </a:solidFill>
                                <a:latin typeface="Cambria Math" panose="02040503050406030204" pitchFamily="18" charset="0"/>
                                <a:cs typeface="Arial" pitchFamily="34" charset="0"/>
                              </a:rPr>
                              <m:t>12</m:t>
                            </m:r>
                          </m:sup>
                        </m:sSup>
                      </m:e>
                    </m:d>
                    <m:sSub>
                      <m:sSubPr>
                        <m:ctrlPr>
                          <a:rPr lang="en-US" sz="200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anose="020B0604020202020204" pitchFamily="34" charset="0"/>
                    <a:cs typeface="Arial" panose="020B0604020202020204" pitchFamily="34" charset="0"/>
                  </a:rPr>
                  <a:t>=</a:t>
                </a:r>
                <a:r>
                  <a:rPr lang="en-US" sz="2000" b="1" dirty="0">
                    <a:solidFill>
                      <a:schemeClr val="tx1"/>
                    </a:solidFill>
                    <a:latin typeface="Courier New" panose="02070309020205020404" pitchFamily="49" charset="0"/>
                    <a:cs typeface="Courier New" panose="02070309020205020404" pitchFamily="49" charset="0"/>
                  </a:rPr>
                  <a:t>d1.12 </a:t>
                </a:r>
                <a:r>
                  <a:rPr lang="en-US" sz="2000" dirty="0">
                    <a:solidFill>
                      <a:schemeClr val="tx1"/>
                    </a:solidFill>
                    <a:latin typeface="Arial" panose="020B0604020202020204" pitchFamily="34" charset="0"/>
                    <a:cs typeface="Arial" panose="020B0604020202020204" pitchFamily="34" charset="0"/>
                  </a:rPr>
                  <a:t>in the code below</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1295400"/>
                <a:ext cx="8229600" cy="1779829"/>
              </a:xfrm>
              <a:prstGeom prst="rect">
                <a:avLst/>
              </a:prstGeom>
              <a:blipFill>
                <a:blip r:embed="rId3"/>
                <a:stretch>
                  <a:fillRect l="-741" t="-1718" b="-6186"/>
                </a:stretch>
              </a:blipFill>
            </p:spPr>
            <p:txBody>
              <a:bodyPr/>
              <a:lstStyle/>
              <a:p>
                <a:r>
                  <a:rPr lang="en-IN">
                    <a:noFill/>
                  </a:rPr>
                  <a:t> </a:t>
                </a:r>
              </a:p>
            </p:txBody>
          </p:sp>
        </mc:Fallback>
      </mc:AlternateContent>
      <p:sp>
        <p:nvSpPr>
          <p:cNvPr id="8" name="Rounded Rectangle 7"/>
          <p:cNvSpPr/>
          <p:nvPr/>
        </p:nvSpPr>
        <p:spPr bwMode="auto">
          <a:xfrm>
            <a:off x="534548" y="4671181"/>
            <a:ext cx="780473" cy="346364"/>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9" name="Rounded Rectangle 8"/>
          <p:cNvSpPr/>
          <p:nvPr/>
        </p:nvSpPr>
        <p:spPr bwMode="auto">
          <a:xfrm>
            <a:off x="3163003" y="2670149"/>
            <a:ext cx="812098" cy="377851"/>
          </a:xfrm>
          <a:prstGeom prst="round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p:txBody>
          <a:bodyPr/>
          <a:lstStyle/>
          <a:p>
            <a:r>
              <a:rPr lang="en-IN" dirty="0"/>
              <a:t>Log Airline Data</a:t>
            </a:r>
          </a:p>
        </p:txBody>
      </p:sp>
    </p:spTree>
    <p:extLst>
      <p:ext uri="{BB962C8B-B14F-4D97-AF65-F5344CB8AC3E}">
        <p14:creationId xmlns:p14="http://schemas.microsoft.com/office/powerpoint/2010/main" val="17331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bldLvl="2"/>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1"/>
            <a:ext cx="8229600" cy="676742"/>
          </a:xfrm>
          <a:prstGeom prst="rect">
            <a:avLst/>
          </a:prstGeom>
          <a:noFill/>
        </p:spPr>
        <p:txBody>
          <a:bodyPr wrap="square" rtlCol="0">
            <a:noAutofit/>
          </a:bodyPr>
          <a:lstStyle/>
          <a:p>
            <a:pPr fontAlgn="base">
              <a:spcBef>
                <a:spcPts val="600"/>
              </a:spcBef>
            </a:pPr>
            <a:r>
              <a:rPr lang="en-US" dirty="0">
                <a:latin typeface="Arial" charset="0"/>
              </a:rPr>
              <a:t>The code on the previous slide produces the fitted model obtained earlier.</a:t>
            </a:r>
          </a:p>
          <a:p>
            <a:pPr marL="285750" indent="-285750" fontAlgn="base">
              <a:spcBef>
                <a:spcPts val="600"/>
              </a:spcBef>
              <a:buFont typeface="Arial" panose="020B0604020202020204" pitchFamily="34" charset="0"/>
              <a:buChar char="•"/>
            </a:pPr>
            <a:r>
              <a:rPr lang="en-US" dirty="0">
                <a:latin typeface="Arial" charset="0"/>
              </a:rPr>
              <a:t>The residuals are in </a:t>
            </a:r>
            <a:r>
              <a:rPr lang="en-US" b="1" dirty="0">
                <a:latin typeface="Courier New" panose="02070309020205020404" pitchFamily="49" charset="0"/>
                <a:cs typeface="Courier New" panose="02070309020205020404" pitchFamily="49" charset="0"/>
              </a:rPr>
              <a:t>est.12.1$res</a:t>
            </a:r>
            <a:r>
              <a:rPr lang="en-US" dirty="0">
                <a:latin typeface="Arial" charset="0"/>
              </a:rPr>
              <a:t> </a:t>
            </a:r>
          </a:p>
        </p:txBody>
      </p:sp>
      <p:sp>
        <p:nvSpPr>
          <p:cNvPr id="4" name="TextBox 3"/>
          <p:cNvSpPr txBox="1"/>
          <p:nvPr/>
        </p:nvSpPr>
        <p:spPr>
          <a:xfrm>
            <a:off x="457200" y="2361024"/>
            <a:ext cx="8229600" cy="454791"/>
          </a:xfrm>
          <a:prstGeom prst="rect">
            <a:avLst/>
          </a:prstGeom>
          <a:noFill/>
        </p:spPr>
        <p:txBody>
          <a:bodyPr wrap="square" rtlCol="0">
            <a:noAutofit/>
          </a:bodyPr>
          <a:lstStyle/>
          <a:p>
            <a:pPr fontAlgn="base">
              <a:spcBef>
                <a:spcPts val="600"/>
              </a:spcBef>
            </a:pPr>
            <a:r>
              <a:rPr lang="en-US" b="1" dirty="0">
                <a:latin typeface="Arial" charset="0"/>
              </a:rPr>
              <a:t>Check 1: </a:t>
            </a:r>
            <a:r>
              <a:rPr lang="en-US" dirty="0">
                <a:latin typeface="Arial" charset="0"/>
              </a:rPr>
              <a:t>Examine residuals and their sample autocorrelations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923335"/>
            <a:ext cx="3379076" cy="23991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676" y="2921043"/>
            <a:ext cx="3404935" cy="2417555"/>
          </a:xfrm>
          <a:prstGeom prst="rect">
            <a:avLst/>
          </a:prstGeom>
        </p:spPr>
      </p:pic>
      <p:sp>
        <p:nvSpPr>
          <p:cNvPr id="10" name="TextBox 9"/>
          <p:cNvSpPr txBox="1"/>
          <p:nvPr/>
        </p:nvSpPr>
        <p:spPr>
          <a:xfrm>
            <a:off x="2054368" y="2739615"/>
            <a:ext cx="1477108" cy="430887"/>
          </a:xfrm>
          <a:prstGeom prst="rect">
            <a:avLst/>
          </a:prstGeom>
          <a:noFill/>
        </p:spPr>
        <p:txBody>
          <a:bodyPr wrap="square" rtlCol="0">
            <a:noAutofit/>
          </a:bodyPr>
          <a:lstStyle/>
          <a:p>
            <a:pPr algn="ctr" fontAlgn="base">
              <a:spcBef>
                <a:spcPts val="600"/>
              </a:spcBef>
            </a:pPr>
            <a:r>
              <a:rPr lang="en-US" b="1" dirty="0">
                <a:latin typeface="Arial" charset="0"/>
              </a:rPr>
              <a:t>Residuals</a:t>
            </a:r>
          </a:p>
        </p:txBody>
      </p:sp>
      <p:sp>
        <p:nvSpPr>
          <p:cNvPr id="11" name="TextBox 10"/>
          <p:cNvSpPr txBox="1"/>
          <p:nvPr/>
        </p:nvSpPr>
        <p:spPr>
          <a:xfrm>
            <a:off x="4598276" y="2739615"/>
            <a:ext cx="3859923" cy="415498"/>
          </a:xfrm>
          <a:prstGeom prst="rect">
            <a:avLst/>
          </a:prstGeom>
          <a:noFill/>
        </p:spPr>
        <p:txBody>
          <a:bodyPr wrap="square" rtlCol="0">
            <a:noAutofit/>
          </a:bodyPr>
          <a:lstStyle/>
          <a:p>
            <a:pPr algn="ctr" fontAlgn="base">
              <a:spcBef>
                <a:spcPts val="600"/>
              </a:spcBef>
            </a:pPr>
            <a:r>
              <a:rPr lang="en-US" b="1" dirty="0">
                <a:latin typeface="Arial" charset="0"/>
              </a:rPr>
              <a:t>Residual sample autocorrelations</a:t>
            </a:r>
          </a:p>
        </p:txBody>
      </p:sp>
      <p:sp>
        <p:nvSpPr>
          <p:cNvPr id="12" name="TextBox 11"/>
          <p:cNvSpPr txBox="1"/>
          <p:nvPr/>
        </p:nvSpPr>
        <p:spPr>
          <a:xfrm>
            <a:off x="457200" y="5403914"/>
            <a:ext cx="8229600" cy="381000"/>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Residuals look “fairly white” (unusual behavior between 65-100)</a:t>
            </a:r>
          </a:p>
        </p:txBody>
      </p:sp>
      <p:sp>
        <p:nvSpPr>
          <p:cNvPr id="13" name="Rounded Rectangle 12"/>
          <p:cNvSpPr/>
          <p:nvPr/>
        </p:nvSpPr>
        <p:spPr bwMode="auto">
          <a:xfrm>
            <a:off x="2769476" y="3501615"/>
            <a:ext cx="609600" cy="11430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4" name="TextBox 13"/>
          <p:cNvSpPr txBox="1"/>
          <p:nvPr/>
        </p:nvSpPr>
        <p:spPr>
          <a:xfrm>
            <a:off x="457200" y="5770400"/>
            <a:ext cx="8229600" cy="3872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dirty="0">
                <a:latin typeface="Arial" panose="020B0604020202020204" pitchFamily="34" charset="0"/>
                <a:cs typeface="Arial" panose="020B0604020202020204" pitchFamily="34" charset="0"/>
              </a:rPr>
              <a:t>Residual sample autocorrelations within 95% limit lines</a:t>
            </a:r>
          </a:p>
        </p:txBody>
      </p:sp>
      <p:sp>
        <p:nvSpPr>
          <p:cNvPr id="5" name="Title 4"/>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215294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fade">
                                      <p:cBhvr>
                                        <p:cTn id="48"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p:bldP spid="10" grpId="0"/>
      <p:bldP spid="11" grpId="0"/>
      <p:bldP spid="12" grpId="0" build="p" bldLvl="3"/>
      <p:bldP spid="13" grpId="0" animBg="1"/>
      <p:bldP spid="14"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2735943" cy="477054"/>
          </a:xfrm>
          <a:prstGeom prst="rect">
            <a:avLst/>
          </a:prstGeom>
          <a:noFill/>
        </p:spPr>
        <p:txBody>
          <a:bodyPr wrap="square" rtlCol="0">
            <a:noAutofit/>
          </a:bodyPr>
          <a:lstStyle/>
          <a:p>
            <a:pPr fontAlgn="base">
              <a:spcBef>
                <a:spcPts val="600"/>
              </a:spcBef>
              <a:spcAft>
                <a:spcPct val="0"/>
              </a:spcAft>
            </a:pPr>
            <a:r>
              <a:rPr lang="en-US" b="1" dirty="0">
                <a:latin typeface="Arial" charset="0"/>
              </a:rPr>
              <a:t>Check 2: </a:t>
            </a:r>
            <a:r>
              <a:rPr lang="en-US" dirty="0" err="1">
                <a:latin typeface="Arial" charset="0"/>
              </a:rPr>
              <a:t>Ljung</a:t>
            </a:r>
            <a:r>
              <a:rPr lang="en-US" dirty="0">
                <a:latin typeface="Arial" charset="0"/>
              </a:rPr>
              <a:t>-Box test</a:t>
            </a:r>
          </a:p>
        </p:txBody>
      </p:sp>
      <p:sp>
        <p:nvSpPr>
          <p:cNvPr id="5" name="TextBox 4"/>
          <p:cNvSpPr txBox="1"/>
          <p:nvPr/>
        </p:nvSpPr>
        <p:spPr>
          <a:xfrm>
            <a:off x="457200" y="2381603"/>
            <a:ext cx="8229600" cy="894997"/>
          </a:xfrm>
          <a:prstGeom prst="rect">
            <a:avLst/>
          </a:prstGeom>
          <a:noFill/>
        </p:spPr>
        <p:txBody>
          <a:bodyPr wrap="square" rtlCol="0">
            <a:noAutofit/>
          </a:bodyPr>
          <a:lstStyle/>
          <a:p>
            <a:pPr fontAlgn="base">
              <a:spcBef>
                <a:spcPts val="600"/>
              </a:spcBef>
              <a:spcAft>
                <a:spcPct val="0"/>
              </a:spcAft>
            </a:pPr>
            <a:r>
              <a:rPr lang="en-US" dirty="0">
                <a:latin typeface="Arial" charset="0"/>
              </a:rPr>
              <a:t>As with the previous example, </a:t>
            </a:r>
            <a:r>
              <a:rPr lang="en-US" i="1" dirty="0">
                <a:latin typeface="Arial" charset="0"/>
              </a:rPr>
              <a:t>p</a:t>
            </a:r>
            <a:r>
              <a:rPr lang="en-US" dirty="0">
                <a:latin typeface="Arial" charset="0"/>
              </a:rPr>
              <a:t> and </a:t>
            </a:r>
            <a:r>
              <a:rPr lang="en-US" i="1" dirty="0">
                <a:latin typeface="Arial" charset="0"/>
              </a:rPr>
              <a:t>q</a:t>
            </a:r>
            <a:r>
              <a:rPr lang="en-US" dirty="0">
                <a:latin typeface="Arial" charset="0"/>
              </a:rPr>
              <a:t> for the </a:t>
            </a:r>
            <a:r>
              <a:rPr lang="en-US" dirty="0" err="1">
                <a:latin typeface="Arial" charset="0"/>
              </a:rPr>
              <a:t>Ljung</a:t>
            </a:r>
            <a:r>
              <a:rPr lang="en-US" dirty="0">
                <a:latin typeface="Arial" charset="0"/>
              </a:rPr>
              <a:t>-Box test are those obtained when fitting a stationary model to the transformed data. </a:t>
            </a:r>
            <a:br>
              <a:rPr lang="en-US" dirty="0">
                <a:latin typeface="Arial" charset="0"/>
              </a:rPr>
            </a:br>
            <a:r>
              <a:rPr lang="en-US" dirty="0">
                <a:latin typeface="Arial" charset="0"/>
              </a:rPr>
              <a:t>(in this case </a:t>
            </a:r>
            <a:r>
              <a:rPr lang="en-US" i="1" dirty="0">
                <a:latin typeface="Arial" charset="0"/>
              </a:rPr>
              <a:t>p</a:t>
            </a:r>
            <a:r>
              <a:rPr lang="en-US" dirty="0">
                <a:latin typeface="Arial" charset="0"/>
              </a:rPr>
              <a:t>=12, </a:t>
            </a:r>
            <a:r>
              <a:rPr lang="en-US" i="1" dirty="0">
                <a:latin typeface="Arial" charset="0"/>
              </a:rPr>
              <a:t>q</a:t>
            </a:r>
            <a:r>
              <a:rPr lang="en-US" dirty="0">
                <a:latin typeface="Arial" charset="0"/>
              </a:rPr>
              <a:t>=1)</a:t>
            </a:r>
          </a:p>
        </p:txBody>
      </p:sp>
      <p:sp>
        <p:nvSpPr>
          <p:cNvPr id="6" name="TextBox 5"/>
          <p:cNvSpPr txBox="1"/>
          <p:nvPr/>
        </p:nvSpPr>
        <p:spPr>
          <a:xfrm>
            <a:off x="457200" y="3276600"/>
            <a:ext cx="5240020" cy="1502976"/>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a:t>
            </a:r>
          </a:p>
          <a:p>
            <a:pPr>
              <a:lnSpc>
                <a:spcPts val="2100"/>
              </a:lnSpc>
            </a:pPr>
            <a:r>
              <a:rPr lang="en-US" b="1" dirty="0">
                <a:latin typeface="Courier New" panose="02070309020205020404" pitchFamily="49" charset="0"/>
                <a:cs typeface="Courier New" panose="02070309020205020404" pitchFamily="49" charset="0"/>
              </a:rPr>
              <a:t># $K: 24  (default)</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17.30648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11</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0.09913114</a:t>
            </a:r>
          </a:p>
        </p:txBody>
      </p:sp>
      <p:sp>
        <p:nvSpPr>
          <p:cNvPr id="7" name="TextBox 6"/>
          <p:cNvSpPr txBox="1"/>
          <p:nvPr/>
        </p:nvSpPr>
        <p:spPr>
          <a:xfrm>
            <a:off x="457200" y="4782456"/>
            <a:ext cx="5882640" cy="1438855"/>
          </a:xfrm>
          <a:prstGeom prst="rect">
            <a:avLst/>
          </a:prstGeom>
          <a:noFill/>
        </p:spPr>
        <p:txBody>
          <a:bodyPr wrap="square" rtlCol="0">
            <a:noAutofit/>
          </a:bodyPr>
          <a:lstStyle/>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(est.12.1$res,p=12,q=1,K=48)</a:t>
            </a:r>
          </a:p>
          <a:p>
            <a:pPr>
              <a:lnSpc>
                <a:spcPts val="2100"/>
              </a:lnSpc>
            </a:pPr>
            <a:r>
              <a:rPr lang="en-US" b="1" dirty="0">
                <a:latin typeface="Courier New" panose="02070309020205020404" pitchFamily="49" charset="0"/>
                <a:cs typeface="Courier New" panose="02070309020205020404" pitchFamily="49" charset="0"/>
              </a:rPr>
              <a:t># $K: 48</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chi.square</a:t>
            </a:r>
            <a:r>
              <a:rPr lang="en-US" b="1" dirty="0">
                <a:latin typeface="Courier New" panose="02070309020205020404" pitchFamily="49" charset="0"/>
                <a:cs typeface="Courier New" panose="02070309020205020404" pitchFamily="49" charset="0"/>
              </a:rPr>
              <a:t>: 35.93309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df</a:t>
            </a:r>
            <a:r>
              <a:rPr lang="en-US" b="1" dirty="0">
                <a:latin typeface="Courier New" panose="02070309020205020404" pitchFamily="49" charset="0"/>
                <a:cs typeface="Courier New" panose="02070309020205020404" pitchFamily="49" charset="0"/>
              </a:rPr>
              <a:t>: 35</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pval</a:t>
            </a:r>
            <a:r>
              <a:rPr lang="en-US" b="1" dirty="0">
                <a:latin typeface="Courier New" panose="02070309020205020404" pitchFamily="49" charset="0"/>
                <a:cs typeface="Courier New" panose="02070309020205020404" pitchFamily="49" charset="0"/>
              </a:rPr>
              <a:t>: 0.4245906</a:t>
            </a:r>
          </a:p>
        </p:txBody>
      </p:sp>
      <p:pic>
        <p:nvPicPr>
          <p:cNvPr id="8" name="Picture 7">
            <a:extLst>
              <a:ext uri="{FF2B5EF4-FFF2-40B4-BE49-F238E27FC236}">
                <a16:creationId xmlns:a16="http://schemas.microsoft.com/office/drawing/2014/main" id="{3BFDE0ED-316F-4448-A7EA-8D668E8E41A2}"/>
              </a:ext>
            </a:extLst>
          </p:cNvPr>
          <p:cNvPicPr>
            <a:picLocks noChangeAspect="1"/>
          </p:cNvPicPr>
          <p:nvPr/>
        </p:nvPicPr>
        <p:blipFill rotWithShape="1">
          <a:blip r:embed="rId2"/>
          <a:srcRect t="14129" b="-1"/>
          <a:stretch/>
        </p:blipFill>
        <p:spPr>
          <a:xfrm>
            <a:off x="3810000" y="1686188"/>
            <a:ext cx="3352800" cy="599812"/>
          </a:xfrm>
          <a:prstGeom prst="rect">
            <a:avLst/>
          </a:prstGeom>
        </p:spPr>
      </p:pic>
      <p:sp>
        <p:nvSpPr>
          <p:cNvPr id="9" name="Title 8"/>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172947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Conclusions and </a:t>
                </a:r>
                <a:r>
                  <a:rPr lang="en-US" sz="2000" b="1" dirty="0">
                    <a:latin typeface="Arial" charset="0"/>
                  </a:rPr>
                  <a:t>c</a:t>
                </a:r>
                <a:r>
                  <a:rPr lang="en-US" sz="2000" b="1" dirty="0">
                    <a:solidFill>
                      <a:schemeClr val="tx1"/>
                    </a:solidFill>
                    <a:latin typeface="Arial" charset="0"/>
                  </a:rPr>
                  <a:t>omments:</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residuals “pass” both checks for white noise</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We noted some behavior that was somewhat worrisome in the residual plot</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For </a:t>
                </a:r>
                <a:r>
                  <a:rPr lang="en-US" i="1" dirty="0">
                    <a:solidFill>
                      <a:schemeClr val="tx1"/>
                    </a:solidFill>
                    <a:latin typeface="Times New Roman" panose="02020603050405020304" pitchFamily="18" charset="0"/>
                    <a:cs typeface="Times New Roman" panose="02020603050405020304" pitchFamily="18" charset="0"/>
                  </a:rPr>
                  <a:t>K</a:t>
                </a:r>
                <a:r>
                  <a:rPr lang="en-US" dirty="0">
                    <a:solidFill>
                      <a:schemeClr val="tx1"/>
                    </a:solidFill>
                    <a:latin typeface="Times New Roman" panose="02020603050405020304" pitchFamily="18" charset="0"/>
                    <a:cs typeface="Times New Roman" panose="02020603050405020304" pitchFamily="18" charset="0"/>
                  </a:rPr>
                  <a:t>=24</a:t>
                </a:r>
                <a:r>
                  <a:rPr lang="en-US" dirty="0">
                    <a:solidFill>
                      <a:schemeClr val="tx1"/>
                    </a:solidFill>
                    <a:latin typeface="Arial" charset="0"/>
                  </a:rPr>
                  <a:t>, we did not reject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0</m:t>
                        </m:r>
                      </m:sub>
                    </m:sSub>
                  </m:oMath>
                </a14:m>
                <a:r>
                  <a:rPr lang="en-US" dirty="0">
                    <a:solidFill>
                      <a:schemeClr val="tx1"/>
                    </a:solidFill>
                    <a:latin typeface="Arial" charset="0"/>
                  </a:rPr>
                  <a:t> but we would have if testing at </a:t>
                </a:r>
                <a:r>
                  <a:rPr lang="en-US" i="1" dirty="0">
                    <a:solidFill>
                      <a:schemeClr val="tx1"/>
                    </a:solidFill>
                    <a:latin typeface="Arial" charset="0"/>
                    <a:sym typeface="Symbol" panose="05050102010706020507" pitchFamily="18" charset="2"/>
                  </a:rPr>
                  <a:t> </a:t>
                </a:r>
                <a:r>
                  <a:rPr lang="en-US" dirty="0">
                    <a:solidFill>
                      <a:schemeClr val="tx1"/>
                    </a:solidFill>
                    <a:latin typeface="Symbol" panose="05050102010706020507" pitchFamily="18" charset="2"/>
                    <a:cs typeface="Times New Roman" panose="02020603050405020304" pitchFamily="18" charset="0"/>
                    <a:sym typeface="Symbol" panose="05050102010706020507" pitchFamily="18" charset="2"/>
                  </a:rPr>
                  <a:t>=</a:t>
                </a:r>
                <a:r>
                  <a:rPr lang="en-US" dirty="0">
                    <a:solidFill>
                      <a:schemeClr val="tx1"/>
                    </a:solidFill>
                    <a:latin typeface="Times New Roman" panose="02020603050405020304" pitchFamily="18" charset="0"/>
                    <a:cs typeface="Times New Roman" panose="02020603050405020304" pitchFamily="18" charset="0"/>
                    <a:sym typeface="Symbol" panose="05050102010706020507" pitchFamily="18" charset="2"/>
                  </a:rPr>
                  <a:t> .10</a:t>
                </a:r>
                <a:endParaRPr lang="en-US" dirty="0">
                  <a:solidFill>
                    <a:schemeClr val="tx1"/>
                  </a:solidFill>
                  <a:latin typeface="Arial" charset="0"/>
                </a:endParaRP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The first two examples were simulated data from ARMA and seasonal models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The residuals were “nice and white”</a:t>
                </a:r>
              </a:p>
              <a:p>
                <a:pPr marL="285750" indent="-285750" fontAlgn="base">
                  <a:spcBef>
                    <a:spcPts val="600"/>
                  </a:spcBef>
                  <a:spcAft>
                    <a:spcPct val="0"/>
                  </a:spcAft>
                  <a:buFont typeface="Arial" panose="020B0604020202020204" pitchFamily="34" charset="0"/>
                  <a:buChar char="•"/>
                </a:pPr>
                <a:r>
                  <a:rPr lang="en-US" sz="2000" dirty="0">
                    <a:solidFill>
                      <a:schemeClr val="tx1"/>
                    </a:solidFill>
                    <a:latin typeface="Arial" charset="0"/>
                  </a:rPr>
                  <a:t>For the log airline data, the seasonal model we fit is our “best guess” at a model that describes the behavior of the data</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practice, we often see residual analyses that aren’t as definitive as in the simulated examples</a:t>
                </a:r>
              </a:p>
              <a:p>
                <a:pPr marL="742950" lvl="1" indent="-285750" fontAlgn="base">
                  <a:spcBef>
                    <a:spcPts val="600"/>
                  </a:spcBef>
                  <a:spcAft>
                    <a:spcPct val="0"/>
                  </a:spcAft>
                  <a:buFont typeface="Arial" panose="020B0604020202020204" pitchFamily="34" charset="0"/>
                  <a:buChar char="•"/>
                </a:pPr>
                <a:r>
                  <a:rPr lang="en-US" dirty="0">
                    <a:solidFill>
                      <a:schemeClr val="tx1"/>
                    </a:solidFill>
                    <a:latin typeface="Arial" charset="0"/>
                  </a:rPr>
                  <a:t>In fact, the airline results are quite good</a:t>
                </a:r>
              </a:p>
            </p:txBody>
          </p:sp>
        </mc:Choice>
        <mc:Fallback xmlns="">
          <p:sp>
            <p:nvSpPr>
              <p:cNvPr id="8" name="TextBox 7"/>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741" t="-660" r="-667"/>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3200" dirty="0"/>
              <a:t>Log Airline Model: </a:t>
            </a:r>
            <a:br>
              <a:rPr lang="en-IN" sz="3200" dirty="0"/>
            </a:br>
            <a:r>
              <a:rPr lang="en-IN" sz="3200" dirty="0"/>
              <a:t>Analysis of Residuals</a:t>
            </a:r>
          </a:p>
        </p:txBody>
      </p:sp>
    </p:spTree>
    <p:extLst>
      <p:ext uri="{BB962C8B-B14F-4D97-AF65-F5344CB8AC3E}">
        <p14:creationId xmlns:p14="http://schemas.microsoft.com/office/powerpoint/2010/main" val="52799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06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CCD9-D0E9-4C48-9F87-ACDBA24AF9C9}"/>
              </a:ext>
            </a:extLst>
          </p:cNvPr>
          <p:cNvSpPr>
            <a:spLocks noGrp="1"/>
          </p:cNvSpPr>
          <p:nvPr>
            <p:ph type="ctrTitle"/>
          </p:nvPr>
        </p:nvSpPr>
        <p:spPr/>
        <p:txBody>
          <a:bodyPr/>
          <a:lstStyle/>
          <a:p>
            <a:r>
              <a:rPr lang="en-US" dirty="0"/>
              <a:t>White Noise Review</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400721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3A9F-3CB9-EB46-999B-90BEB3ED1C16}"/>
              </a:ext>
            </a:extLst>
          </p:cNvPr>
          <p:cNvSpPr>
            <a:spLocks noGrp="1"/>
          </p:cNvSpPr>
          <p:nvPr>
            <p:ph type="ctrTitle"/>
          </p:nvPr>
        </p:nvSpPr>
        <p:spPr/>
        <p:txBody>
          <a:bodyPr/>
          <a:lstStyle/>
          <a:p>
            <a:r>
              <a:rPr lang="en-US" dirty="0"/>
              <a:t>Next Steps</a:t>
            </a:r>
          </a:p>
        </p:txBody>
      </p:sp>
      <p:sp>
        <p:nvSpPr>
          <p:cNvPr id="3" name="Subtitle 2">
            <a:extLst>
              <a:ext uri="{FF2B5EF4-FFF2-40B4-BE49-F238E27FC236}">
                <a16:creationId xmlns:a16="http://schemas.microsoft.com/office/drawing/2014/main" id="{D7B1AE6E-B14D-D940-BA48-89B8123C752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201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F0690E7-B6E3-5B43-872D-65855BC82664}"/>
              </a:ext>
            </a:extLst>
          </p:cNvPr>
          <p:cNvSpPr/>
          <p:nvPr/>
        </p:nvSpPr>
        <p:spPr>
          <a:xfrm>
            <a:off x="-457200" y="7212408"/>
            <a:ext cx="9988062" cy="1626792"/>
          </a:xfrm>
          <a:prstGeom prst="rect">
            <a:avLst/>
          </a:prstGeom>
        </p:spPr>
        <p:txBody>
          <a:bodyPr wrap="square">
            <a:noAutofit/>
          </a:bodyPr>
          <a:lstStyle/>
          <a:p>
            <a:pPr defTabSz="844083" fontAlgn="base">
              <a:spcBef>
                <a:spcPct val="0"/>
              </a:spcBef>
              <a:spcAft>
                <a:spcPct val="0"/>
              </a:spcAft>
            </a:pPr>
            <a:r>
              <a:rPr lang="en-US" sz="1108" dirty="0">
                <a:solidFill>
                  <a:prstClr val="black"/>
                </a:solidFill>
                <a:latin typeface="Arial" charset="0"/>
              </a:rPr>
              <a:t>Box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theta = c(.4,0,0,0,0,0,0,0,0,0,0,.6,-.24),</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BOX_ASE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Box$f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BOX_ASE</a:t>
            </a:r>
          </a:p>
          <a:p>
            <a:pPr defTabSz="844083" fontAlgn="base">
              <a:spcBef>
                <a:spcPct val="0"/>
              </a:spcBef>
              <a:spcAft>
                <a:spcPct val="0"/>
              </a:spcAft>
            </a:pPr>
            <a:r>
              <a:rPr lang="en-US" sz="1108" dirty="0">
                <a:solidFill>
                  <a:prstClr val="black"/>
                </a:solidFill>
                <a:latin typeface="Arial" charset="0"/>
              </a:rPr>
              <a:t>Woodward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airlog,d</a:t>
            </a:r>
            <a:r>
              <a:rPr lang="en-US" sz="1108" dirty="0">
                <a:solidFill>
                  <a:prstClr val="black"/>
                </a:solidFill>
                <a:latin typeface="Arial" charset="0"/>
              </a:rPr>
              <a:t> = 1, s = 12, phi = c(-.36,-.05,-.14,-.11,.04,.09,-.02, .02,.17,.03,-.10,-.38),</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WOODWARD_ASE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Woodward$f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WOODWARD_ASE</a:t>
            </a:r>
          </a:p>
          <a:p>
            <a:pPr defTabSz="844083" fontAlgn="base">
              <a:spcBef>
                <a:spcPct val="0"/>
              </a:spcBef>
              <a:spcAft>
                <a:spcPct val="0"/>
              </a:spcAft>
            </a:pPr>
            <a:r>
              <a:rPr lang="en-US" sz="1108" dirty="0" err="1">
                <a:solidFill>
                  <a:prstClr val="black"/>
                </a:solidFill>
                <a:latin typeface="Arial" charset="0"/>
              </a:rPr>
              <a:t>Parzen</a:t>
            </a:r>
            <a:r>
              <a:rPr lang="en-US" sz="1108" dirty="0">
                <a:solidFill>
                  <a:prstClr val="black"/>
                </a:solidFill>
                <a:latin typeface="Arial" charset="0"/>
              </a:rPr>
              <a:t> = </a:t>
            </a:r>
            <a:r>
              <a:rPr lang="en-US" sz="1108" dirty="0" err="1">
                <a:solidFill>
                  <a:prstClr val="black"/>
                </a:solidFill>
                <a:latin typeface="Arial" charset="0"/>
              </a:rPr>
              <a:t>fore.aruma.wge</a:t>
            </a:r>
            <a:r>
              <a:rPr lang="en-US" sz="1108" dirty="0">
                <a:solidFill>
                  <a:prstClr val="black"/>
                </a:solidFill>
                <a:latin typeface="Arial" charset="0"/>
              </a:rPr>
              <a:t>(</a:t>
            </a:r>
            <a:r>
              <a:rPr lang="en-US" sz="1108" dirty="0" err="1">
                <a:solidFill>
                  <a:prstClr val="black"/>
                </a:solidFill>
                <a:latin typeface="Arial" charset="0"/>
              </a:rPr>
              <a:t>airlog</a:t>
            </a:r>
            <a:r>
              <a:rPr lang="en-US" sz="1108" dirty="0">
                <a:solidFill>
                  <a:prstClr val="black"/>
                </a:solidFill>
                <a:latin typeface="Arial" charset="0"/>
              </a:rPr>
              <a:t>, d = 0, s = 12, phi = c(.74,0,0,0,0,0,0,0,0,0,0,.38,-.2812),</a:t>
            </a:r>
            <a:r>
              <a:rPr lang="en-US" sz="1108" dirty="0" err="1">
                <a:solidFill>
                  <a:prstClr val="black"/>
                </a:solidFill>
                <a:latin typeface="Arial" charset="0"/>
              </a:rPr>
              <a:t>n.ahead</a:t>
            </a:r>
            <a:r>
              <a:rPr lang="en-US" sz="1108" dirty="0">
                <a:solidFill>
                  <a:prstClr val="black"/>
                </a:solidFill>
                <a:latin typeface="Arial" charset="0"/>
              </a:rPr>
              <a:t> = 36,lastn = TRUE, limits = FALSE)</a:t>
            </a:r>
          </a:p>
          <a:p>
            <a:pPr defTabSz="844083" fontAlgn="base">
              <a:spcBef>
                <a:spcPct val="0"/>
              </a:spcBef>
              <a:spcAft>
                <a:spcPct val="0"/>
              </a:spcAft>
            </a:pPr>
            <a:r>
              <a:rPr lang="en-US" sz="1108" dirty="0">
                <a:solidFill>
                  <a:prstClr val="black"/>
                </a:solidFill>
                <a:latin typeface="Arial" charset="0"/>
              </a:rPr>
              <a:t>PARZEN_ASE = mean((</a:t>
            </a:r>
            <a:r>
              <a:rPr lang="en-US" sz="1108" dirty="0" err="1">
                <a:solidFill>
                  <a:prstClr val="black"/>
                </a:solidFill>
                <a:latin typeface="Arial" charset="0"/>
              </a:rPr>
              <a:t>airlog</a:t>
            </a:r>
            <a:r>
              <a:rPr lang="en-US" sz="1108" dirty="0">
                <a:solidFill>
                  <a:prstClr val="black"/>
                </a:solidFill>
                <a:latin typeface="Arial" charset="0"/>
              </a:rPr>
              <a:t>[(144-36+1):144] - </a:t>
            </a:r>
            <a:r>
              <a:rPr lang="en-US" sz="1108" dirty="0" err="1">
                <a:solidFill>
                  <a:prstClr val="black"/>
                </a:solidFill>
                <a:latin typeface="Arial" charset="0"/>
              </a:rPr>
              <a:t>Parzen$f</a:t>
            </a:r>
            <a:r>
              <a:rPr lang="en-US" sz="1108" dirty="0">
                <a:solidFill>
                  <a:prstClr val="black"/>
                </a:solidFill>
                <a:latin typeface="Arial" charset="0"/>
              </a:rPr>
              <a:t>)^2)</a:t>
            </a:r>
          </a:p>
          <a:p>
            <a:pPr defTabSz="844083" fontAlgn="base">
              <a:spcBef>
                <a:spcPct val="0"/>
              </a:spcBef>
              <a:spcAft>
                <a:spcPct val="0"/>
              </a:spcAft>
            </a:pPr>
            <a:r>
              <a:rPr lang="en-US" sz="1108" dirty="0">
                <a:solidFill>
                  <a:prstClr val="black"/>
                </a:solidFill>
                <a:latin typeface="Arial" charset="0"/>
              </a:rPr>
              <a:t>PARZEN_ASE</a:t>
            </a:r>
          </a:p>
        </p:txBody>
      </p:sp>
      <p:sp>
        <p:nvSpPr>
          <p:cNvPr id="11" name="TextBox 10">
            <a:extLst>
              <a:ext uri="{FF2B5EF4-FFF2-40B4-BE49-F238E27FC236}">
                <a16:creationId xmlns:a16="http://schemas.microsoft.com/office/drawing/2014/main" id="{CF376A66-1445-A34B-AC9A-B8EC9FD87690}"/>
              </a:ext>
            </a:extLst>
          </p:cNvPr>
          <p:cNvSpPr txBox="1"/>
          <p:nvPr/>
        </p:nvSpPr>
        <p:spPr>
          <a:xfrm>
            <a:off x="457201" y="1419225"/>
            <a:ext cx="8229600" cy="4697200"/>
          </a:xfrm>
          <a:prstGeom prst="rect">
            <a:avLst/>
          </a:prstGeom>
          <a:noFill/>
        </p:spPr>
        <p:txBody>
          <a:bodyPr wrap="square" rtlCol="0">
            <a:noAutofit/>
          </a:bodyPr>
          <a:lstStyle/>
          <a:p>
            <a:pPr>
              <a:spcBef>
                <a:spcPts val="600"/>
              </a:spcBef>
            </a:pPr>
            <a:r>
              <a:rPr lang="en-US" dirty="0"/>
              <a:t>The question of interest may have been to forecast the number of airline passengers two months later and to quantify our uncertainty. </a:t>
            </a:r>
          </a:p>
          <a:p>
            <a:pPr>
              <a:spcBef>
                <a:spcPts val="600"/>
              </a:spcBef>
            </a:pPr>
            <a:endParaRPr lang="en-US" dirty="0"/>
          </a:p>
          <a:p>
            <a:r>
              <a:rPr lang="en-US" dirty="0" err="1"/>
              <a:t>TwoMonthFore</a:t>
            </a:r>
            <a:r>
              <a:rPr lang="en-US" dirty="0"/>
              <a:t> = </a:t>
            </a:r>
            <a:r>
              <a:rPr lang="en-US" dirty="0" err="1"/>
              <a:t>fore.aruma.wge</a:t>
            </a:r>
            <a:r>
              <a:rPr lang="en-US" dirty="0"/>
              <a:t>(</a:t>
            </a:r>
            <a:r>
              <a:rPr lang="en-US" dirty="0" err="1"/>
              <a:t>airlog,d</a:t>
            </a:r>
            <a:r>
              <a:rPr lang="en-US" dirty="0"/>
              <a:t> = 1, s = 12, phi = est.12.1$phi, theta = est.12.1$theta,n.ahead = 2, limits = TRUE)</a:t>
            </a:r>
          </a:p>
          <a:p>
            <a:r>
              <a:rPr lang="en-US" dirty="0" err="1"/>
              <a:t>TwoMonthFore</a:t>
            </a: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endParaRPr lang="en-US" dirty="0"/>
          </a:p>
          <a:p>
            <a:pPr>
              <a:spcBef>
                <a:spcPts val="600"/>
              </a:spcBef>
            </a:pPr>
            <a:r>
              <a:rPr lang="en-US" dirty="0"/>
              <a:t>Conclusion: In two months we are 95% confident that the number of airline passengers will be between 399,415 (</a:t>
            </a:r>
            <a:r>
              <a:rPr lang="en-US" i="1" dirty="0"/>
              <a:t>e</a:t>
            </a:r>
            <a:r>
              <a:rPr lang="en-US" i="1" baseline="30000" dirty="0"/>
              <a:t>5.99 </a:t>
            </a:r>
            <a:r>
              <a:rPr lang="en-US" i="1" dirty="0"/>
              <a:t>* 1000)</a:t>
            </a:r>
            <a:r>
              <a:rPr lang="en-US" dirty="0"/>
              <a:t> and 468,717 (</a:t>
            </a:r>
            <a:r>
              <a:rPr lang="en-US" i="1" dirty="0"/>
              <a:t>e</a:t>
            </a:r>
            <a:r>
              <a:rPr lang="en-US" i="1" baseline="30000" dirty="0"/>
              <a:t>6.15</a:t>
            </a:r>
            <a:r>
              <a:rPr lang="en-US" i="1" dirty="0"/>
              <a:t> * 1000) passengers</a:t>
            </a:r>
            <a:r>
              <a:rPr lang="en-US" dirty="0"/>
              <a:t>. Our best estimate is 432,681 (</a:t>
            </a:r>
            <a:r>
              <a:rPr lang="en-US" i="1" dirty="0"/>
              <a:t>e</a:t>
            </a:r>
            <a:r>
              <a:rPr lang="en-US" i="1" baseline="30000" dirty="0"/>
              <a:t>6.07</a:t>
            </a:r>
            <a:r>
              <a:rPr lang="en-US" i="1" dirty="0"/>
              <a:t> * 1000) passengers</a:t>
            </a:r>
            <a:r>
              <a:rPr lang="en-US" dirty="0"/>
              <a:t>.</a:t>
            </a:r>
          </a:p>
        </p:txBody>
      </p:sp>
      <p:pic>
        <p:nvPicPr>
          <p:cNvPr id="14" name="Picture 13">
            <a:extLst>
              <a:ext uri="{FF2B5EF4-FFF2-40B4-BE49-F238E27FC236}">
                <a16:creationId xmlns:a16="http://schemas.microsoft.com/office/drawing/2014/main" id="{D59D9820-B734-8045-A63F-5077381C036C}"/>
              </a:ext>
            </a:extLst>
          </p:cNvPr>
          <p:cNvPicPr>
            <a:picLocks noChangeAspect="1"/>
          </p:cNvPicPr>
          <p:nvPr/>
        </p:nvPicPr>
        <p:blipFill rotWithShape="1">
          <a:blip r:embed="rId2"/>
          <a:srcRect l="2152" t="1840" r="1694" b="8003"/>
          <a:stretch/>
        </p:blipFill>
        <p:spPr>
          <a:xfrm>
            <a:off x="2778490" y="3101113"/>
            <a:ext cx="3564585" cy="1851887"/>
          </a:xfrm>
          <a:prstGeom prst="rect">
            <a:avLst/>
          </a:prstGeom>
        </p:spPr>
      </p:pic>
      <p:cxnSp>
        <p:nvCxnSpPr>
          <p:cNvPr id="18" name="Straight Arrow Connector 17">
            <a:extLst>
              <a:ext uri="{FF2B5EF4-FFF2-40B4-BE49-F238E27FC236}">
                <a16:creationId xmlns:a16="http://schemas.microsoft.com/office/drawing/2014/main" id="{6A363EB4-442F-DB4F-98C4-80838A28F4A6}"/>
              </a:ext>
            </a:extLst>
          </p:cNvPr>
          <p:cNvCxnSpPr>
            <a:cxnSpLocks/>
          </p:cNvCxnSpPr>
          <p:nvPr/>
        </p:nvCxnSpPr>
        <p:spPr>
          <a:xfrm flipH="1">
            <a:off x="6221941" y="3257337"/>
            <a:ext cx="636059" cy="239741"/>
          </a:xfrm>
          <a:prstGeom prst="straightConnector1">
            <a:avLst/>
          </a:prstGeom>
          <a:ln w="28575">
            <a:solidFill>
              <a:srgbClr val="354CA1"/>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IN" sz="3200" dirty="0"/>
              <a:t>Next Step: </a:t>
            </a:r>
            <a:br>
              <a:rPr lang="en-IN" sz="3200" dirty="0"/>
            </a:br>
            <a:r>
              <a:rPr lang="en-IN" sz="3200" dirty="0"/>
              <a:t>Answer Questions of Interest</a:t>
            </a:r>
          </a:p>
        </p:txBody>
      </p:sp>
      <p:pic>
        <p:nvPicPr>
          <p:cNvPr id="2" name="Picture 1">
            <a:extLst>
              <a:ext uri="{FF2B5EF4-FFF2-40B4-BE49-F238E27FC236}">
                <a16:creationId xmlns:a16="http://schemas.microsoft.com/office/drawing/2014/main" id="{06812122-2E34-E34C-8C76-2234B5EBDEBC}"/>
              </a:ext>
            </a:extLst>
          </p:cNvPr>
          <p:cNvPicPr>
            <a:picLocks noChangeAspect="1"/>
          </p:cNvPicPr>
          <p:nvPr/>
        </p:nvPicPr>
        <p:blipFill>
          <a:blip r:embed="rId3"/>
          <a:stretch>
            <a:fillRect/>
          </a:stretch>
        </p:blipFill>
        <p:spPr>
          <a:xfrm>
            <a:off x="457200" y="3276600"/>
            <a:ext cx="1802081" cy="1582315"/>
          </a:xfrm>
          <a:prstGeom prst="rect">
            <a:avLst/>
          </a:prstGeom>
        </p:spPr>
      </p:pic>
    </p:spTree>
    <p:extLst>
      <p:ext uri="{BB962C8B-B14F-4D97-AF65-F5344CB8AC3E}">
        <p14:creationId xmlns:p14="http://schemas.microsoft.com/office/powerpoint/2010/main" val="15936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animEffect transition="in" filter="fade">
                                      <p:cBhvr>
                                        <p:cTn id="33"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716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175B-E1B5-484E-B708-FFA545976287}"/>
              </a:ext>
            </a:extLst>
          </p:cNvPr>
          <p:cNvSpPr>
            <a:spLocks noGrp="1"/>
          </p:cNvSpPr>
          <p:nvPr>
            <p:ph type="ctrTitle"/>
          </p:nvPr>
        </p:nvSpPr>
        <p:spPr/>
        <p:txBody>
          <a:bodyPr/>
          <a:lstStyle/>
          <a:p>
            <a:r>
              <a:rPr lang="en-US" dirty="0"/>
              <a:t>More Checks for </a:t>
            </a:r>
            <a:br>
              <a:rPr lang="en-US" dirty="0"/>
            </a:br>
            <a:r>
              <a:rPr lang="en-US" dirty="0"/>
              <a:t>Model Appropriateness</a:t>
            </a:r>
          </a:p>
        </p:txBody>
      </p:sp>
      <p:sp>
        <p:nvSpPr>
          <p:cNvPr id="3" name="Subtitle 2">
            <a:extLst>
              <a:ext uri="{FF2B5EF4-FFF2-40B4-BE49-F238E27FC236}">
                <a16:creationId xmlns:a16="http://schemas.microsoft.com/office/drawing/2014/main" id="{A202DAF0-21AC-3D44-AFE3-2A4551C1D8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3150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Text Box 2"/>
          <p:cNvSpPr txBox="1">
            <a:spLocks noChangeArrowheads="1"/>
          </p:cNvSpPr>
          <p:nvPr/>
        </p:nvSpPr>
        <p:spPr bwMode="auto">
          <a:xfrm>
            <a:off x="457200" y="1602000"/>
            <a:ext cx="8229600" cy="925300"/>
          </a:xfrm>
          <a:prstGeom prst="rect">
            <a:avLst/>
          </a:prstGeom>
          <a:noFill/>
          <a:ln w="25400">
            <a:noFill/>
            <a:miter lim="800000"/>
            <a:headEnd/>
            <a:tailEnd/>
          </a:ln>
        </p:spPr>
        <p:txBody>
          <a:bodyPr wrap="square">
            <a:noAutofit/>
          </a:bodyPr>
          <a:lstStyle/>
          <a:p>
            <a:pPr fontAlgn="base">
              <a:spcBef>
                <a:spcPts val="600"/>
              </a:spcBef>
              <a:spcAft>
                <a:spcPct val="0"/>
              </a:spcAft>
            </a:pPr>
            <a:r>
              <a:rPr lang="en-US" sz="2800" b="1" dirty="0">
                <a:latin typeface="Arial" charset="0"/>
              </a:rPr>
              <a:t>Another important check for model appropriateness</a:t>
            </a:r>
            <a:endParaRPr lang="en-US" sz="2800" dirty="0">
              <a:latin typeface="Arial" charset="0"/>
            </a:endParaRPr>
          </a:p>
        </p:txBody>
      </p:sp>
      <p:sp>
        <p:nvSpPr>
          <p:cNvPr id="3436547" name="Text Box 3"/>
          <p:cNvSpPr txBox="1">
            <a:spLocks noChangeArrowheads="1"/>
          </p:cNvSpPr>
          <p:nvPr/>
        </p:nvSpPr>
        <p:spPr bwMode="auto">
          <a:xfrm>
            <a:off x="457200" y="419100"/>
            <a:ext cx="8229600" cy="939800"/>
          </a:xfrm>
          <a:prstGeom prst="rect">
            <a:avLst/>
          </a:prstGeom>
          <a:noFill/>
          <a:ln w="25400">
            <a:solidFill>
              <a:srgbClr val="0000FB"/>
            </a:solidFill>
            <a:miter lim="800000"/>
            <a:headEnd/>
            <a:tailEnd/>
          </a:ln>
        </p:spPr>
        <p:txBody>
          <a:bodyPr wrap="square" anchor="ctr">
            <a:noAutofit/>
          </a:bodyPr>
          <a:lstStyle/>
          <a:p>
            <a:pPr fontAlgn="base">
              <a:spcBef>
                <a:spcPts val="600"/>
              </a:spcBef>
              <a:spcAft>
                <a:spcPct val="0"/>
              </a:spcAft>
            </a:pPr>
            <a:r>
              <a:rPr lang="en-US" sz="3200" b="1" dirty="0">
                <a:solidFill>
                  <a:srgbClr val="FC0000"/>
                </a:solidFill>
                <a:latin typeface="Arial" charset="0"/>
              </a:rPr>
              <a:t> Does the model make sense?</a:t>
            </a:r>
          </a:p>
        </p:txBody>
      </p:sp>
      <p:sp>
        <p:nvSpPr>
          <p:cNvPr id="3436548" name="Text Box 4"/>
          <p:cNvSpPr txBox="1">
            <a:spLocks noChangeArrowheads="1"/>
          </p:cNvSpPr>
          <p:nvPr/>
        </p:nvSpPr>
        <p:spPr bwMode="auto">
          <a:xfrm>
            <a:off x="457200" y="2590800"/>
            <a:ext cx="8229600" cy="3708400"/>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Stationary vs. nonstationary </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Seasonal vs. non-seasonal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Correlation-based vs. signal-plus-noise model</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Are characteristics of fitted model consistent with those of the data</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Forecasts and spectral estimates make sense?</a:t>
            </a:r>
          </a:p>
          <a:p>
            <a:pPr marL="800100" lvl="1" indent="-342900" fontAlgn="base">
              <a:spcBef>
                <a:spcPts val="600"/>
              </a:spcBef>
              <a:spcAft>
                <a:spcPct val="0"/>
              </a:spcAft>
              <a:buFont typeface="Arial" panose="020B0604020202020204" pitchFamily="34" charset="0"/>
              <a:buChar char="•"/>
            </a:pPr>
            <a:r>
              <a:rPr lang="en-US" sz="2400" dirty="0">
                <a:solidFill>
                  <a:srgbClr val="000000"/>
                </a:solidFill>
                <a:latin typeface="Arial" charset="0"/>
              </a:rPr>
              <a:t>Do realizations and their characteristics behave</a:t>
            </a:r>
            <a:br>
              <a:rPr lang="en-US" sz="2400" dirty="0">
                <a:solidFill>
                  <a:srgbClr val="000000"/>
                </a:solidFill>
                <a:latin typeface="Arial" charset="0"/>
              </a:rPr>
            </a:br>
            <a:r>
              <a:rPr lang="en-US" sz="2400" dirty="0">
                <a:solidFill>
                  <a:srgbClr val="000000"/>
                </a:solidFill>
                <a:latin typeface="Arial" charset="0"/>
              </a:rPr>
              <a:t>like the data?</a:t>
            </a:r>
          </a:p>
        </p:txBody>
      </p:sp>
    </p:spTree>
    <p:extLst>
      <p:ext uri="{BB962C8B-B14F-4D97-AF65-F5344CB8AC3E}">
        <p14:creationId xmlns:p14="http://schemas.microsoft.com/office/powerpoint/2010/main" val="38832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1731"/>
                                        </p:tgtEl>
                                        <p:attrNameLst>
                                          <p:attrName>style.visibility</p:attrName>
                                        </p:attrNameLst>
                                      </p:cBhvr>
                                      <p:to>
                                        <p:strVal val="visible"/>
                                      </p:to>
                                    </p:set>
                                    <p:animEffect transition="in" filter="fade">
                                      <p:cBhvr>
                                        <p:cTn id="7" dur="500"/>
                                        <p:tgtEl>
                                          <p:spTgt spid="2017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36548">
                                            <p:txEl>
                                              <p:pRg st="0" end="0"/>
                                            </p:txEl>
                                          </p:spTgt>
                                        </p:tgtEl>
                                        <p:attrNameLst>
                                          <p:attrName>style.visibility</p:attrName>
                                        </p:attrNameLst>
                                      </p:cBhvr>
                                      <p:to>
                                        <p:strVal val="visible"/>
                                      </p:to>
                                    </p:set>
                                    <p:animEffect transition="in" filter="fade">
                                      <p:cBhvr>
                                        <p:cTn id="12" dur="500"/>
                                        <p:tgtEl>
                                          <p:spTgt spid="34365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36548">
                                            <p:txEl>
                                              <p:pRg st="1" end="1"/>
                                            </p:txEl>
                                          </p:spTgt>
                                        </p:tgtEl>
                                        <p:attrNameLst>
                                          <p:attrName>style.visibility</p:attrName>
                                        </p:attrNameLst>
                                      </p:cBhvr>
                                      <p:to>
                                        <p:strVal val="visible"/>
                                      </p:to>
                                    </p:set>
                                    <p:animEffect transition="in" filter="fade">
                                      <p:cBhvr>
                                        <p:cTn id="17" dur="500"/>
                                        <p:tgtEl>
                                          <p:spTgt spid="34365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36548">
                                            <p:txEl>
                                              <p:pRg st="2" end="2"/>
                                            </p:txEl>
                                          </p:spTgt>
                                        </p:tgtEl>
                                        <p:attrNameLst>
                                          <p:attrName>style.visibility</p:attrName>
                                        </p:attrNameLst>
                                      </p:cBhvr>
                                      <p:to>
                                        <p:strVal val="visible"/>
                                      </p:to>
                                    </p:set>
                                    <p:animEffect transition="in" filter="fade">
                                      <p:cBhvr>
                                        <p:cTn id="22" dur="500"/>
                                        <p:tgtEl>
                                          <p:spTgt spid="343654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36548">
                                            <p:txEl>
                                              <p:pRg st="3" end="3"/>
                                            </p:txEl>
                                          </p:spTgt>
                                        </p:tgtEl>
                                        <p:attrNameLst>
                                          <p:attrName>style.visibility</p:attrName>
                                        </p:attrNameLst>
                                      </p:cBhvr>
                                      <p:to>
                                        <p:strVal val="visible"/>
                                      </p:to>
                                    </p:set>
                                    <p:animEffect transition="in" filter="fade">
                                      <p:cBhvr>
                                        <p:cTn id="27" dur="500"/>
                                        <p:tgtEl>
                                          <p:spTgt spid="34365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36548">
                                            <p:txEl>
                                              <p:pRg st="4" end="4"/>
                                            </p:txEl>
                                          </p:spTgt>
                                        </p:tgtEl>
                                        <p:attrNameLst>
                                          <p:attrName>style.visibility</p:attrName>
                                        </p:attrNameLst>
                                      </p:cBhvr>
                                      <p:to>
                                        <p:strVal val="visible"/>
                                      </p:to>
                                    </p:set>
                                    <p:animEffect transition="in" filter="fade">
                                      <p:cBhvr>
                                        <p:cTn id="32" dur="500"/>
                                        <p:tgtEl>
                                          <p:spTgt spid="343654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36548">
                                            <p:txEl>
                                              <p:pRg st="5" end="5"/>
                                            </p:txEl>
                                          </p:spTgt>
                                        </p:tgtEl>
                                        <p:attrNameLst>
                                          <p:attrName>style.visibility</p:attrName>
                                        </p:attrNameLst>
                                      </p:cBhvr>
                                      <p:to>
                                        <p:strVal val="visible"/>
                                      </p:to>
                                    </p:set>
                                    <p:animEffect transition="in" filter="fade">
                                      <p:cBhvr>
                                        <p:cTn id="37" dur="500"/>
                                        <p:tgtEl>
                                          <p:spTgt spid="343654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P spid="3436548"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468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062C-CE71-5A4D-BD76-ED35ED3BADC5}"/>
              </a:ext>
            </a:extLst>
          </p:cNvPr>
          <p:cNvSpPr>
            <a:spLocks noGrp="1"/>
          </p:cNvSpPr>
          <p:nvPr>
            <p:ph type="ctrTitle"/>
          </p:nvPr>
        </p:nvSpPr>
        <p:spPr/>
        <p:txBody>
          <a:bodyPr>
            <a:noAutofit/>
          </a:bodyPr>
          <a:lstStyle/>
          <a:p>
            <a:r>
              <a:rPr lang="en-US" dirty="0"/>
              <a:t>Stationary Model</a:t>
            </a:r>
          </a:p>
        </p:txBody>
      </p:sp>
      <p:sp>
        <p:nvSpPr>
          <p:cNvPr id="3" name="Subtitle 2">
            <a:extLst>
              <a:ext uri="{FF2B5EF4-FFF2-40B4-BE49-F238E27FC236}">
                <a16:creationId xmlns:a16="http://schemas.microsoft.com/office/drawing/2014/main" id="{00384F64-FA15-9B49-A77D-412DC66CADDB}"/>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331900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393757"/>
            <a:ext cx="8229600" cy="390843"/>
          </a:xfrm>
          <a:prstGeom prst="rect">
            <a:avLst/>
          </a:prstGeom>
          <a:noFill/>
        </p:spPr>
        <p:txBody>
          <a:bodyPr wrap="square" rtlCol="0">
            <a:noAutofit/>
          </a:bodyPr>
          <a:lstStyle/>
          <a:p>
            <a:pPr marL="457200" indent="-457200" fontAlgn="base">
              <a:spcBef>
                <a:spcPct val="0"/>
              </a:spcBef>
              <a:spcAft>
                <a:spcPct val="0"/>
              </a:spcAft>
              <a:buFont typeface="+mj-lt"/>
              <a:buAutoNum type="alphaLcParenR"/>
            </a:pPr>
            <a:r>
              <a:rPr lang="en-US" sz="2000" b="1" dirty="0">
                <a:latin typeface="Arial" charset="0"/>
              </a:rPr>
              <a:t>Fitting a stationary model to the data: </a:t>
            </a:r>
            <a:endParaRPr lang="en-US" sz="2000" dirty="0">
              <a:latin typeface="Arial" charset="0"/>
            </a:endParaRPr>
          </a:p>
        </p:txBody>
      </p:sp>
      <p:sp>
        <p:nvSpPr>
          <p:cNvPr id="10" name="TextBox 9"/>
          <p:cNvSpPr txBox="1"/>
          <p:nvPr/>
        </p:nvSpPr>
        <p:spPr>
          <a:xfrm>
            <a:off x="457200" y="3790752"/>
            <a:ext cx="8229600" cy="2508448"/>
          </a:xfrm>
          <a:prstGeom prst="rect">
            <a:avLst/>
          </a:prstGeom>
          <a:noFill/>
        </p:spPr>
        <p:txBody>
          <a:bodyPr wrap="square" rtlCol="0">
            <a:noAutofit/>
          </a:bodyPr>
          <a:lstStyle/>
          <a:p>
            <a:pPr>
              <a:lnSpc>
                <a:spcPts val="21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  # -0.1684937</a:t>
            </a:r>
          </a:p>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100"/>
              </a:lnSpc>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=0:6,q=0:1)</a:t>
            </a:r>
          </a:p>
          <a:p>
            <a:pPr>
              <a:lnSpc>
                <a:spcPts val="2100"/>
              </a:lnSpc>
            </a:pPr>
            <a:r>
              <a:rPr lang="en-US" b="1" dirty="0">
                <a:latin typeface="Courier New" panose="02070309020205020404" pitchFamily="49" charset="0"/>
                <a:cs typeface="Courier New" panose="02070309020205020404" pitchFamily="49" charset="0"/>
              </a:rPr>
              <a:t># AIC picks an ARMA(3,1) stationary model</a:t>
            </a:r>
          </a:p>
          <a:p>
            <a:pPr>
              <a:lnSpc>
                <a:spcPts val="2100"/>
              </a:lnSpc>
            </a:pPr>
            <a:r>
              <a:rPr lang="en-US" b="1" dirty="0" err="1">
                <a:latin typeface="Courier New" panose="02070309020205020404" pitchFamily="49" charset="0"/>
                <a:cs typeface="Courier New" panose="02070309020205020404" pitchFamily="49" charset="0"/>
              </a:rPr>
              <a:t>had.est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est.arma.wge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a:t>
            </a:r>
            <a:r>
              <a:rPr lang="en-US" b="1" dirty="0">
                <a:latin typeface="Courier New" panose="02070309020205020404" pitchFamily="49" charset="0"/>
                <a:cs typeface="Courier New" panose="02070309020205020404" pitchFamily="49" charset="0"/>
              </a:rPr>
              <a:t>=3,q=1)</a:t>
            </a:r>
          </a:p>
          <a:p>
            <a:pPr>
              <a:lnSpc>
                <a:spcPts val="2100"/>
              </a:lnSpc>
            </a:pPr>
            <a:r>
              <a:rPr lang="en-US" b="1" dirty="0">
                <a:latin typeface="Courier New" panose="02070309020205020404" pitchFamily="49" charset="0"/>
                <a:cs typeface="Courier New" panose="02070309020205020404" pitchFamily="49" charset="0"/>
              </a:rPr>
              <a:t># </a:t>
            </a:r>
            <a:r>
              <a:rPr lang="fr-FR" b="1" dirty="0">
                <a:latin typeface="Courier New" panose="02070309020205020404" pitchFamily="49" charset="0"/>
                <a:cs typeface="Courier New" panose="02070309020205020404" pitchFamily="49" charset="0"/>
              </a:rPr>
              <a:t>$phi: 1.2700171 -0.4685313  0.1911988</a:t>
            </a:r>
          </a:p>
          <a:p>
            <a:pPr>
              <a:lnSpc>
                <a:spcPts val="2100"/>
              </a:lnSpc>
            </a:pPr>
            <a:r>
              <a:rPr lang="en-US" b="1" dirty="0">
                <a:latin typeface="Courier New" panose="02070309020205020404" pitchFamily="49" charset="0"/>
                <a:cs typeface="Courier New" panose="02070309020205020404" pitchFamily="49" charset="0"/>
              </a:rPr>
              <a:t># $theta: 0.6322319</a:t>
            </a:r>
          </a:p>
          <a:p>
            <a:pPr>
              <a:lnSpc>
                <a:spcPts val="2100"/>
              </a:lnSpc>
            </a:pP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avar</a:t>
            </a:r>
            <a:r>
              <a:rPr lang="en-US" b="1" dirty="0">
                <a:latin typeface="Courier New" panose="02070309020205020404" pitchFamily="49" charset="0"/>
                <a:cs typeface="Courier New" panose="02070309020205020404" pitchFamily="49" charset="0"/>
              </a:rPr>
              <a:t>: 0.01074178</a:t>
            </a:r>
          </a:p>
        </p:txBody>
      </p:sp>
      <p:pic>
        <p:nvPicPr>
          <p:cNvPr id="5" name="Picture 4"/>
          <p:cNvPicPr>
            <a:picLocks noChangeAspect="1"/>
          </p:cNvPicPr>
          <p:nvPr/>
        </p:nvPicPr>
        <p:blipFill rotWithShape="1">
          <a:blip r:embed="rId3"/>
          <a:srcRect t="2600" r="52699" b="53735"/>
          <a:stretch/>
        </p:blipFill>
        <p:spPr>
          <a:xfrm>
            <a:off x="1686561" y="1291288"/>
            <a:ext cx="2320289" cy="2137712"/>
          </a:xfrm>
          <a:prstGeom prst="rect">
            <a:avLst/>
          </a:prstGeom>
        </p:spPr>
      </p:pic>
      <p:pic>
        <p:nvPicPr>
          <p:cNvPr id="8" name="Picture 7"/>
          <p:cNvPicPr>
            <a:picLocks noChangeAspect="1"/>
          </p:cNvPicPr>
          <p:nvPr/>
        </p:nvPicPr>
        <p:blipFill rotWithShape="1">
          <a:blip r:embed="rId3"/>
          <a:srcRect l="50845" t="2111" r="2553" b="54759"/>
          <a:stretch/>
        </p:blipFill>
        <p:spPr>
          <a:xfrm>
            <a:off x="4876800" y="1272238"/>
            <a:ext cx="2286000" cy="2111558"/>
          </a:xfrm>
          <a:prstGeom prst="rect">
            <a:avLst/>
          </a:prstGeom>
        </p:spPr>
      </p:pic>
      <p:sp>
        <p:nvSpPr>
          <p:cNvPr id="6" name="TextBox 5"/>
          <p:cNvSpPr txBox="1"/>
          <p:nvPr/>
        </p:nvSpPr>
        <p:spPr>
          <a:xfrm>
            <a:off x="1981200" y="915245"/>
            <a:ext cx="2133600" cy="345730"/>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Temperature data</a:t>
            </a:r>
          </a:p>
        </p:txBody>
      </p:sp>
      <p:sp>
        <p:nvSpPr>
          <p:cNvPr id="11" name="TextBox 10"/>
          <p:cNvSpPr txBox="1"/>
          <p:nvPr/>
        </p:nvSpPr>
        <p:spPr>
          <a:xfrm>
            <a:off x="4699000" y="915245"/>
            <a:ext cx="2895600" cy="375454"/>
          </a:xfrm>
          <a:prstGeom prst="rect">
            <a:avLst/>
          </a:prstGeom>
          <a:noFill/>
        </p:spPr>
        <p:txBody>
          <a:bodyPr wrap="square" tIns="0" bIns="0" rtlCol="0">
            <a:noAutofit/>
          </a:bodyPr>
          <a:lstStyle/>
          <a:p>
            <a:pPr algn="ctr" fontAlgn="base">
              <a:lnSpc>
                <a:spcPts val="3000"/>
              </a:lnSpc>
              <a:spcAft>
                <a:spcPct val="0"/>
              </a:spcAft>
            </a:pPr>
            <a:r>
              <a:rPr lang="en-US" sz="1400" b="1" dirty="0">
                <a:latin typeface="Arial" charset="0"/>
              </a:rPr>
              <a:t>Sample autocorrelations</a:t>
            </a:r>
          </a:p>
        </p:txBody>
      </p:sp>
      <p:sp>
        <p:nvSpPr>
          <p:cNvPr id="12" name="Title 8"/>
          <p:cNvSpPr txBox="1">
            <a:spLocks/>
          </p:cNvSpPr>
          <p:nvPr/>
        </p:nvSpPr>
        <p:spPr>
          <a:xfrm>
            <a:off x="457200" y="228600"/>
            <a:ext cx="8229600" cy="685800"/>
          </a:xfrm>
          <a:prstGeom prst="rect">
            <a:avLst/>
          </a:prstGeom>
        </p:spPr>
        <p:txBody>
          <a:bodyPr>
            <a:no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IN" sz="4000"/>
              <a:t>Modeling Global Temperature Data</a:t>
            </a:r>
            <a:endParaRPr lang="en-IN" sz="4000" dirty="0"/>
          </a:p>
        </p:txBody>
      </p:sp>
    </p:spTree>
    <p:extLst>
      <p:ext uri="{BB962C8B-B14F-4D97-AF65-F5344CB8AC3E}">
        <p14:creationId xmlns:p14="http://schemas.microsoft.com/office/powerpoint/2010/main" val="262330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6"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403214"/>
          </a:xfrm>
          <a:prstGeom prst="rect">
            <a:avLst/>
          </a:prstGeom>
          <a:noFill/>
        </p:spPr>
        <p:txBody>
          <a:bodyPr wrap="square" rtlCol="0">
            <a:noAutofit/>
          </a:bodyPr>
          <a:lstStyle/>
          <a:p>
            <a:pPr fontAlgn="base">
              <a:spcBef>
                <a:spcPts val="600"/>
              </a:spcBef>
              <a:spcAft>
                <a:spcPct val="0"/>
              </a:spcAft>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822314"/>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ARMA(3,1) model</a:t>
            </a:r>
          </a:p>
        </p:txBody>
      </p:sp>
      <mc:AlternateContent xmlns:mc="http://schemas.openxmlformats.org/markup-compatibility/2006" xmlns:a14="http://schemas.microsoft.com/office/drawing/2010/main">
        <mc:Choice Requires="a14">
          <p:sp>
            <p:nvSpPr>
              <p:cNvPr id="5" name="TextBox 4"/>
              <p:cNvSpPr txBox="1"/>
              <p:nvPr/>
            </p:nvSpPr>
            <p:spPr>
              <a:xfrm>
                <a:off x="457200" y="1355714"/>
                <a:ext cx="8244840" cy="830997"/>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1−1.27</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 xmlns:m="http://schemas.openxmlformats.org/officeDocument/2006/math">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b="0" i="1" dirty="0" smtClean="0">
                              <a:latin typeface="Cambria Math" panose="02040503050406030204" pitchFamily="18" charset="0"/>
                              <a:cs typeface="Arial" pitchFamily="34" charset="0"/>
                            </a:rPr>
                            <m:t> </m:t>
                          </m:r>
                          <m:acc>
                            <m:accPr>
                              <m:chr m:val="̂"/>
                              <m:ctrlPr>
                                <a:rPr lang="en-US" sz="2000" i="1" smtClean="0">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b="0" i="1" smtClean="0">
                              <a:latin typeface="Cambria Math" panose="02040503050406030204" pitchFamily="18" charset="0"/>
                              <a:cs typeface="Arial" pitchFamily="34" charset="0"/>
                              <a:sym typeface="Symbol" panose="05050102010706020507" pitchFamily="18" charset="2"/>
                            </a:rPr>
                            <m:t>𝑎</m:t>
                          </m:r>
                        </m:sub>
                        <m:sup>
                          <m:r>
                            <a:rPr lang="en-US" sz="2000" b="0" i="1" smtClean="0">
                              <a:latin typeface="Cambria Math" panose="02040503050406030204" pitchFamily="18" charset="0"/>
                              <a:cs typeface="Arial" pitchFamily="34" charset="0"/>
                              <a:sym typeface="Symbol" panose="05050102010706020507" pitchFamily="18" charset="2"/>
                            </a:rPr>
                            <m:t>2</m:t>
                          </m:r>
                        </m:sup>
                      </m:sSubSup>
                      <m:r>
                        <a:rPr lang="en-US" sz="2000" b="0" i="1" smtClean="0">
                          <a:latin typeface="Cambria Math" panose="02040503050406030204" pitchFamily="18" charset="0"/>
                          <a:cs typeface="Arial" pitchFamily="34" charset="0"/>
                          <a:sym typeface="Symbol" panose="05050102010706020507" pitchFamily="18" charset="2"/>
                        </a:rPr>
                        <m:t>=.0107</m:t>
                      </m:r>
                    </m:oMath>
                  </m:oMathPara>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0" y="1355714"/>
                <a:ext cx="8244840" cy="830997"/>
              </a:xfrm>
              <a:prstGeom prst="rect">
                <a:avLst/>
              </a:prstGeom>
              <a:blipFill>
                <a:blip r:embed="rId2"/>
                <a:stretch>
                  <a:fillRect/>
                </a:stretch>
              </a:blipFill>
            </p:spPr>
            <p:txBody>
              <a:bodyPr/>
              <a:lstStyle/>
              <a:p>
                <a:r>
                  <a:rPr lang="en-IN">
                    <a:noFill/>
                  </a:rPr>
                  <a:t> </a:t>
                </a:r>
              </a:p>
            </p:txBody>
          </p:sp>
        </mc:Fallback>
      </mc:AlternateContent>
      <p:sp>
        <p:nvSpPr>
          <p:cNvPr id="8" name="TextBox 7"/>
          <p:cNvSpPr txBox="1"/>
          <p:nvPr/>
        </p:nvSpPr>
        <p:spPr>
          <a:xfrm>
            <a:off x="457200" y="21939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or in factored form</a:t>
            </a:r>
          </a:p>
        </p:txBody>
      </p:sp>
      <mc:AlternateContent xmlns:mc="http://schemas.openxmlformats.org/markup-compatibility/2006" xmlns:a14="http://schemas.microsoft.com/office/drawing/2010/main">
        <mc:Choice Requires="a14">
          <p:sp>
            <p:nvSpPr>
              <p:cNvPr id="9" name="TextBox 8"/>
              <p:cNvSpPr txBox="1"/>
              <p:nvPr/>
            </p:nvSpPr>
            <p:spPr>
              <a:xfrm>
                <a:off x="457200" y="2701153"/>
                <a:ext cx="824484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1−.99</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)(1−.28</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+.19</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m:t>
                          </m:r>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+.17</m:t>
                          </m:r>
                        </m:e>
                      </m:d>
                      <m:r>
                        <a:rPr lang="en-US" sz="2000" b="0" i="1" smtClean="0">
                          <a:latin typeface="Cambria Math" panose="02040503050406030204" pitchFamily="18" charset="0"/>
                          <a:cs typeface="Arial" pitchFamily="34" charset="0"/>
                        </a:rPr>
                        <m:t>=</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(1−.63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𝑎</m:t>
                          </m:r>
                        </m:e>
                        <m:sub>
                          <m:r>
                            <a:rPr lang="en-US" sz="2000" b="0" i="1" smtClean="0">
                              <a:latin typeface="Cambria Math" panose="02040503050406030204" pitchFamily="18" charset="0"/>
                              <a:cs typeface="Arial" pitchFamily="34" charset="0"/>
                            </a:rPr>
                            <m:t>𝑡</m:t>
                          </m:r>
                        </m:sub>
                      </m:sSub>
                    </m:oMath>
                  </m:oMathPara>
                </a14:m>
                <a:endParaRPr lang="en-US" sz="2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0" y="2701153"/>
                <a:ext cx="8244840" cy="477054"/>
              </a:xfrm>
              <a:prstGeom prst="rect">
                <a:avLst/>
              </a:prstGeom>
              <a:blipFill>
                <a:blip r:embed="rId3"/>
                <a:stretch>
                  <a:fillRect/>
                </a:stretch>
              </a:blipFill>
            </p:spPr>
            <p:txBody>
              <a:bodyPr/>
              <a:lstStyle/>
              <a:p>
                <a:r>
                  <a:rPr lang="en-IN">
                    <a:noFill/>
                  </a:rPr>
                  <a:t> </a:t>
                </a:r>
              </a:p>
            </p:txBody>
          </p:sp>
        </mc:Fallback>
      </mc:AlternateContent>
      <p:sp>
        <p:nvSpPr>
          <p:cNvPr id="11" name="TextBox 10"/>
          <p:cNvSpPr txBox="1"/>
          <p:nvPr/>
        </p:nvSpPr>
        <p:spPr>
          <a:xfrm>
            <a:off x="457200" y="3260714"/>
            <a:ext cx="8244840" cy="450893"/>
          </a:xfrm>
          <a:prstGeom prst="rect">
            <a:avLst/>
          </a:prstGeom>
          <a:noFill/>
        </p:spPr>
        <p:txBody>
          <a:bodyPr wrap="square" rtlCol="0">
            <a:noAutofit/>
          </a:bodyPr>
          <a:lstStyle/>
          <a:p>
            <a:pPr fontAlgn="base">
              <a:spcBef>
                <a:spcPts val="600"/>
              </a:spcBef>
              <a:spcAft>
                <a:spcPct val="0"/>
              </a:spcAft>
            </a:pPr>
            <a:r>
              <a:rPr lang="en-US" sz="2000" dirty="0">
                <a:latin typeface="Arial" charset="0"/>
              </a:rPr>
              <a:t>(this is a “nearly nonstationary” model)</a:t>
            </a:r>
          </a:p>
        </p:txBody>
      </p:sp>
    </p:spTree>
    <p:extLst>
      <p:ext uri="{BB962C8B-B14F-4D97-AF65-F5344CB8AC3E}">
        <p14:creationId xmlns:p14="http://schemas.microsoft.com/office/powerpoint/2010/main" val="4089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8244840" cy="523220"/>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
        <p:nvSpPr>
          <p:cNvPr id="4" name="TextBox 3"/>
          <p:cNvSpPr txBox="1"/>
          <p:nvPr/>
        </p:nvSpPr>
        <p:spPr>
          <a:xfrm>
            <a:off x="457200" y="5455245"/>
            <a:ext cx="8244840" cy="477054"/>
          </a:xfrm>
          <a:prstGeom prst="rect">
            <a:avLst/>
          </a:prstGeom>
          <a:noFill/>
        </p:spPr>
        <p:txBody>
          <a:bodyPr wrap="square" rtlCol="0">
            <a:noAutofit/>
          </a:bodyPr>
          <a:lstStyle/>
          <a:p>
            <a:pPr fontAlgn="base">
              <a:spcBef>
                <a:spcPts val="600"/>
              </a:spcBef>
            </a:pPr>
            <a:r>
              <a:rPr lang="en-US" sz="2000" dirty="0">
                <a:latin typeface="Arial" charset="0"/>
              </a:rPr>
              <a:t>P-values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are </a:t>
            </a:r>
            <a:r>
              <a:rPr lang="en-US" sz="2000" dirty="0">
                <a:latin typeface="Times New Roman" panose="02020603050405020304" pitchFamily="18" charset="0"/>
                <a:cs typeface="Times New Roman" panose="02020603050405020304" pitchFamily="18" charset="0"/>
              </a:rPr>
              <a:t>0.42</a:t>
            </a:r>
            <a:r>
              <a:rPr lang="en-US" sz="2000" dirty="0">
                <a:latin typeface="Arial" charset="0"/>
              </a:rPr>
              <a:t> and </a:t>
            </a:r>
            <a:r>
              <a:rPr lang="en-US" sz="2000" dirty="0">
                <a:latin typeface="Times New Roman" panose="02020603050405020304" pitchFamily="18" charset="0"/>
                <a:cs typeface="Times New Roman" panose="02020603050405020304" pitchFamily="18" charset="0"/>
              </a:rPr>
              <a:t>0.41</a:t>
            </a:r>
            <a:r>
              <a:rPr lang="en-US" sz="2000" dirty="0">
                <a:latin typeface="Arial" charset="0"/>
              </a:rPr>
              <a:t>, respectively.</a:t>
            </a:r>
          </a:p>
        </p:txBody>
      </p:sp>
      <p:sp>
        <p:nvSpPr>
          <p:cNvPr id="10" name="Rectangle 9"/>
          <p:cNvSpPr/>
          <p:nvPr/>
        </p:nvSpPr>
        <p:spPr>
          <a:xfrm>
            <a:off x="457200" y="1157628"/>
            <a:ext cx="8244840" cy="1030514"/>
          </a:xfrm>
          <a:prstGeom prst="rect">
            <a:avLst/>
          </a:prstGeom>
        </p:spPr>
        <p:txBody>
          <a:bodyPr wrap="square">
            <a:noAutofit/>
          </a:bodyPr>
          <a:lstStyle/>
          <a:p>
            <a:pPr>
              <a:lnSpc>
                <a:spcPts val="2100"/>
              </a:lnSpc>
              <a:spcBef>
                <a:spcPts val="600"/>
              </a:spcBef>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had.est$res,arlimits</a:t>
            </a:r>
            <a:r>
              <a:rPr lang="en-US" b="1" dirty="0">
                <a:latin typeface="Courier New" panose="02070309020205020404" pitchFamily="49" charset="0"/>
                <a:cs typeface="Courier New" panose="02070309020205020404" pitchFamily="49" charset="0"/>
              </a:rPr>
              <a:t>=TRUE)</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a:t>
            </a:r>
          </a:p>
          <a:p>
            <a:pPr>
              <a:lnSpc>
                <a:spcPts val="2100"/>
              </a:lnSpc>
              <a:spcBef>
                <a:spcPts val="600"/>
              </a:spcBef>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had.est$res,p</a:t>
            </a:r>
            <a:r>
              <a:rPr lang="en-US" b="1" dirty="0">
                <a:latin typeface="Courier New" panose="02070309020205020404" pitchFamily="49" charset="0"/>
                <a:cs typeface="Courier New" panose="02070309020205020404" pitchFamily="49" charset="0"/>
              </a:rPr>
              <a:t>=3,q=1,K=48)</a:t>
            </a:r>
          </a:p>
        </p:txBody>
      </p:sp>
      <p:sp>
        <p:nvSpPr>
          <p:cNvPr id="11" name="TextBox 10"/>
          <p:cNvSpPr txBox="1"/>
          <p:nvPr/>
        </p:nvSpPr>
        <p:spPr>
          <a:xfrm>
            <a:off x="457200" y="820800"/>
            <a:ext cx="8244840" cy="369371"/>
          </a:xfrm>
          <a:prstGeom prst="rect">
            <a:avLst/>
          </a:prstGeom>
          <a:noFill/>
        </p:spPr>
        <p:txBody>
          <a:bodyPr wrap="square" rtlCol="0">
            <a:noAutofit/>
          </a:bodyPr>
          <a:lstStyle/>
          <a:p>
            <a:pPr fontAlgn="base">
              <a:spcBef>
                <a:spcPts val="600"/>
              </a:spcBef>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2"/>
          <a:srcRect l="1747" t="1478" r="1553" b="53958"/>
          <a:stretch/>
        </p:blipFill>
        <p:spPr>
          <a:xfrm>
            <a:off x="2428875" y="2571734"/>
            <a:ext cx="4200525" cy="1932083"/>
          </a:xfrm>
          <a:prstGeom prst="rect">
            <a:avLst/>
          </a:prstGeom>
        </p:spPr>
      </p:pic>
      <p:sp>
        <p:nvSpPr>
          <p:cNvPr id="13" name="TextBox 12"/>
          <p:cNvSpPr txBox="1"/>
          <p:nvPr/>
        </p:nvSpPr>
        <p:spPr>
          <a:xfrm>
            <a:off x="2667000" y="2273534"/>
            <a:ext cx="1752600" cy="315519"/>
          </a:xfrm>
          <a:prstGeom prst="rect">
            <a:avLst/>
          </a:prstGeom>
          <a:noFill/>
        </p:spPr>
        <p:txBody>
          <a:bodyPr wrap="square" rtlCol="0">
            <a:noAutofit/>
          </a:bodyPr>
          <a:lstStyle/>
          <a:p>
            <a:pPr algn="ctr" fontAlgn="base">
              <a:spcBef>
                <a:spcPts val="600"/>
              </a:spcBef>
            </a:pPr>
            <a:r>
              <a:rPr lang="en-US" sz="1400" b="1" dirty="0">
                <a:latin typeface="Arial" charset="0"/>
              </a:rPr>
              <a:t>Residuals</a:t>
            </a:r>
          </a:p>
        </p:txBody>
      </p:sp>
      <p:sp>
        <p:nvSpPr>
          <p:cNvPr id="14" name="TextBox 13"/>
          <p:cNvSpPr txBox="1"/>
          <p:nvPr/>
        </p:nvSpPr>
        <p:spPr>
          <a:xfrm>
            <a:off x="4648200" y="2115456"/>
            <a:ext cx="2286000" cy="554704"/>
          </a:xfrm>
          <a:prstGeom prst="rect">
            <a:avLst/>
          </a:prstGeom>
          <a:noFill/>
        </p:spPr>
        <p:txBody>
          <a:bodyPr wrap="square" rtlCol="0">
            <a:noAutofit/>
          </a:bodyPr>
          <a:lstStyle/>
          <a:p>
            <a:pPr algn="ctr" fontAlgn="base">
              <a:spcBef>
                <a:spcPts val="600"/>
              </a:spcBef>
            </a:pPr>
            <a:r>
              <a:rPr lang="en-US" sz="1400" b="1" dirty="0">
                <a:latin typeface="Arial" charset="0"/>
              </a:rPr>
              <a:t>Sample autocorrelations </a:t>
            </a:r>
            <a:br>
              <a:rPr lang="en-US" sz="1400" b="1" dirty="0">
                <a:latin typeface="Arial" charset="0"/>
              </a:rPr>
            </a:br>
            <a:r>
              <a:rPr lang="en-US" sz="1400" b="1" dirty="0">
                <a:latin typeface="Arial" charset="0"/>
              </a:rPr>
              <a:t>of residuals</a:t>
            </a:r>
          </a:p>
        </p:txBody>
      </p:sp>
      <p:sp>
        <p:nvSpPr>
          <p:cNvPr id="15" name="Rectangle 14"/>
          <p:cNvSpPr/>
          <p:nvPr/>
        </p:nvSpPr>
        <p:spPr>
          <a:xfrm>
            <a:off x="457200" y="4492169"/>
            <a:ext cx="8244840" cy="631373"/>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87256"/>
            <a:ext cx="8244840" cy="386236"/>
          </a:xfrm>
          <a:prstGeom prst="rect">
            <a:avLst/>
          </a:prstGeom>
          <a:noFill/>
        </p:spPr>
        <p:txBody>
          <a:bodyPr wrap="square" rtlCol="0">
            <a:noAutofit/>
          </a:bodyPr>
          <a:lstStyle/>
          <a:p>
            <a:pPr fontAlgn="base">
              <a:spcBef>
                <a:spcPts val="600"/>
              </a:spcBef>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92798"/>
            <a:ext cx="7409543" cy="364660"/>
          </a:xfrm>
          <a:prstGeom prst="rect">
            <a:avLst/>
          </a:prstGeom>
          <a:noFill/>
          <a:ln w="38100">
            <a:solidFill>
              <a:srgbClr val="FF0000"/>
            </a:solidFill>
          </a:ln>
        </p:spPr>
        <p:txBody>
          <a:bodyPr wrap="square" rtlCol="0">
            <a:noAutofit/>
          </a:bodyPr>
          <a:lstStyle/>
          <a:p>
            <a:pPr fontAlgn="base">
              <a:spcBef>
                <a:spcPts val="600"/>
              </a:spcBef>
            </a:pPr>
            <a:r>
              <a:rPr lang="en-US" b="1" dirty="0">
                <a:latin typeface="Arial" charset="0"/>
              </a:rPr>
              <a:t>Conclusion</a:t>
            </a:r>
            <a:r>
              <a:rPr lang="en-US" dirty="0">
                <a:latin typeface="Arial" charset="0"/>
              </a:rPr>
              <a:t>: Residuals for stationary ARMA(3,1) fit appear to be white.</a:t>
            </a:r>
          </a:p>
        </p:txBody>
      </p:sp>
    </p:spTree>
    <p:extLst>
      <p:ext uri="{BB962C8B-B14F-4D97-AF65-F5344CB8AC3E}">
        <p14:creationId xmlns:p14="http://schemas.microsoft.com/office/powerpoint/2010/main" val="36438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4" grpId="0"/>
      <p:bldP spid="16"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2189629"/>
                <a:ext cx="8229600" cy="2610971"/>
              </a:xfrm>
              <a:prstGeom prst="rect">
                <a:avLst/>
              </a:prstGeom>
              <a:noFill/>
            </p:spPr>
            <p:txBody>
              <a:bodyPr wrap="square" rtlCol="0">
                <a:noAutofit/>
              </a:bodyPr>
              <a:lstStyle/>
              <a:p>
                <a:pPr fontAlgn="base">
                  <a:spcBef>
                    <a:spcPts val="600"/>
                  </a:spcBef>
                  <a:spcAft>
                    <a:spcPct val="0"/>
                  </a:spcAft>
                </a:pPr>
                <a:r>
                  <a:rPr lang="en-US" sz="2800" b="1" dirty="0">
                    <a:solidFill>
                      <a:schemeClr val="tx1"/>
                    </a:solidFill>
                    <a:latin typeface="Arial" charset="0"/>
                  </a:rPr>
                  <a:t>Recall:</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ARMA(</a:t>
                </a:r>
                <a:r>
                  <a:rPr lang="en-US" sz="2400" i="1" dirty="0" err="1">
                    <a:solidFill>
                      <a:schemeClr val="tx1"/>
                    </a:solidFill>
                    <a:latin typeface="Arial" charset="0"/>
                  </a:rPr>
                  <a:t>p,q</a:t>
                </a:r>
                <a:r>
                  <a:rPr lang="en-US" sz="2400" dirty="0">
                    <a:solidFill>
                      <a:schemeClr val="tx1"/>
                    </a:solidFill>
                    <a:latin typeface="Arial" charset="0"/>
                  </a:rPr>
                  <a:t>) models are based on the assumption that the noise,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 </m:t>
                    </m:r>
                  </m:oMath>
                </a14:m>
                <a:r>
                  <a:rPr lang="en-US" sz="2400" dirty="0">
                    <a:solidFill>
                      <a:schemeClr val="tx1"/>
                    </a:solidFill>
                    <a:latin typeface="Arial" charset="0"/>
                  </a:rPr>
                  <a:t>is white noise</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AIC and its variations select a model </a:t>
                </a:r>
                <a:r>
                  <a:rPr lang="en-US" sz="2400" b="1" i="1" dirty="0">
                    <a:solidFill>
                      <a:schemeClr val="tx1"/>
                    </a:solidFill>
                    <a:latin typeface="Arial" charset="0"/>
                  </a:rPr>
                  <a:t>based on reducing the white noise variance, </a:t>
                </a:r>
                <a14:m>
                  <m:oMath xmlns:m="http://schemas.openxmlformats.org/officeDocument/2006/math">
                    <m:sSubSup>
                      <m:sSubSupPr>
                        <m:ctrlPr>
                          <a:rPr lang="en-US" sz="2400" b="1" i="1" dirty="0">
                            <a:solidFill>
                              <a:schemeClr val="tx1"/>
                            </a:solidFill>
                            <a:latin typeface="Cambria Math" panose="02040503050406030204" pitchFamily="18" charset="0"/>
                          </a:rPr>
                        </m:ctrlPr>
                      </m:sSubSupPr>
                      <m:e>
                        <m:acc>
                          <m:accPr>
                            <m:chr m:val="̂"/>
                            <m:ctrlPr>
                              <a:rPr lang="en-US" sz="2400" b="1" i="1">
                                <a:solidFill>
                                  <a:schemeClr val="tx1"/>
                                </a:solidFill>
                                <a:latin typeface="Cambria Math" panose="02040503050406030204" pitchFamily="18" charset="0"/>
                              </a:rPr>
                            </m:ctrlPr>
                          </m:accPr>
                          <m:e>
                            <m:r>
                              <a:rPr lang="en-US" sz="2400" b="1" i="1">
                                <a:solidFill>
                                  <a:schemeClr val="tx1"/>
                                </a:solidFill>
                                <a:latin typeface="Cambria Math" panose="02040503050406030204" pitchFamily="18" charset="0"/>
                                <a:sym typeface="Symbol" panose="05050102010706020507" pitchFamily="18" charset="2"/>
                              </a:rPr>
                              <m:t></m:t>
                            </m:r>
                          </m:e>
                        </m:acc>
                      </m:e>
                      <m:sub>
                        <m:r>
                          <a:rPr lang="en-US" sz="2400" b="1" i="1" dirty="0">
                            <a:solidFill>
                              <a:schemeClr val="tx1"/>
                            </a:solidFill>
                            <a:latin typeface="Cambria Math" panose="02040503050406030204" pitchFamily="18" charset="0"/>
                          </a:rPr>
                          <m:t>𝒂</m:t>
                        </m:r>
                      </m:sub>
                      <m:sup>
                        <m:r>
                          <a:rPr lang="en-US" sz="2400" b="1" i="1" dirty="0">
                            <a:solidFill>
                              <a:schemeClr val="tx1"/>
                            </a:solidFill>
                            <a:latin typeface="Cambria Math" panose="02040503050406030204" pitchFamily="18" charset="0"/>
                          </a:rPr>
                          <m:t>𝟐</m:t>
                        </m:r>
                      </m:sup>
                    </m:sSubSup>
                  </m:oMath>
                </a14:m>
                <a:r>
                  <a:rPr lang="en-US" sz="2400" dirty="0">
                    <a:solidFill>
                      <a:schemeClr val="tx1"/>
                    </a:solidFill>
                    <a:latin typeface="Arial" charset="0"/>
                  </a:rPr>
                  <a:t>, while controlling the number of parameters required to do so.</a:t>
                </a:r>
                <a:endParaRPr lang="en-US" sz="2400"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7200" y="2189629"/>
                <a:ext cx="8229600" cy="2610971"/>
              </a:xfrm>
              <a:prstGeom prst="rect">
                <a:avLst/>
              </a:prstGeom>
              <a:blipFill>
                <a:blip r:embed="rId3"/>
                <a:stretch>
                  <a:fillRect l="-1481" t="-2331" r="-2000" b="-1399"/>
                </a:stretch>
              </a:blipFill>
            </p:spPr>
            <p:txBody>
              <a:bodyPr/>
              <a:lstStyle/>
              <a:p>
                <a:r>
                  <a:rPr lang="en-IN">
                    <a:noFill/>
                  </a:rPr>
                  <a:t> </a:t>
                </a:r>
              </a:p>
            </p:txBody>
          </p:sp>
        </mc:Fallback>
      </mc:AlternateContent>
      <p:sp>
        <p:nvSpPr>
          <p:cNvPr id="8" name="TextBox 7"/>
          <p:cNvSpPr txBox="1"/>
          <p:nvPr/>
        </p:nvSpPr>
        <p:spPr>
          <a:xfrm>
            <a:off x="457200" y="1602000"/>
            <a:ext cx="8229600" cy="546114"/>
          </a:xfrm>
          <a:prstGeom prst="rect">
            <a:avLst/>
          </a:prstGeom>
          <a:noFill/>
          <a:ln w="28575">
            <a:solidFill>
              <a:srgbClr val="FF0000"/>
            </a:solidFill>
          </a:ln>
        </p:spPr>
        <p:txBody>
          <a:bodyPr wrap="square" rtlCol="0">
            <a:noAutofit/>
          </a:bodyPr>
          <a:lstStyle/>
          <a:p>
            <a:pPr marL="514350" indent="-514350" fontAlgn="base">
              <a:spcBef>
                <a:spcPts val="600"/>
              </a:spcBef>
              <a:spcAft>
                <a:spcPct val="0"/>
              </a:spcAft>
              <a:buFont typeface="+mj-lt"/>
              <a:buAutoNum type="alphaUcPeriod"/>
            </a:pPr>
            <a:r>
              <a:rPr lang="en-US" sz="2800" b="1" dirty="0">
                <a:latin typeface="Arial" charset="0"/>
              </a:rPr>
              <a:t>Does the model “whiten” the residuals?</a:t>
            </a:r>
          </a:p>
        </p:txBody>
      </p:sp>
      <p:sp>
        <p:nvSpPr>
          <p:cNvPr id="5" name="Title 4"/>
          <p:cNvSpPr>
            <a:spLocks noGrp="1"/>
          </p:cNvSpPr>
          <p:nvPr>
            <p:ph type="title"/>
          </p:nvPr>
        </p:nvSpPr>
        <p:spPr/>
        <p:txBody>
          <a:bodyPr/>
          <a:lstStyle/>
          <a:p>
            <a:r>
              <a:rPr lang="en-IN" sz="4000" dirty="0"/>
              <a:t>Check for Model Appropriateness</a:t>
            </a:r>
          </a:p>
        </p:txBody>
      </p:sp>
    </p:spTree>
    <p:extLst>
      <p:ext uri="{BB962C8B-B14F-4D97-AF65-F5344CB8AC3E}">
        <p14:creationId xmlns:p14="http://schemas.microsoft.com/office/powerpoint/2010/main" val="31850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199" y="1218853"/>
            <a:ext cx="8244842" cy="137194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dirty="0">
                <a:latin typeface="Arial" charset="0"/>
              </a:rPr>
              <a:t>Does the ARMA(3,1)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dirty="0">
                <a:latin typeface="Arial" charset="0"/>
              </a:rPr>
              <a:t>They have the same general behavior as temperature data</a:t>
            </a:r>
          </a:p>
        </p:txBody>
      </p:sp>
      <p:sp>
        <p:nvSpPr>
          <p:cNvPr id="11" name="Rectangle 10"/>
          <p:cNvSpPr/>
          <p:nvPr/>
        </p:nvSpPr>
        <p:spPr>
          <a:xfrm>
            <a:off x="457199" y="820800"/>
            <a:ext cx="8426153" cy="439396"/>
          </a:xfrm>
          <a:prstGeom prst="rect">
            <a:avLst/>
          </a:prstGeom>
        </p:spPr>
        <p:txBody>
          <a:bodyPr wrap="none">
            <a:noAutofit/>
          </a:bodyPr>
          <a:lstStyle/>
          <a:p>
            <a:pPr>
              <a:spcBef>
                <a:spcPts val="600"/>
              </a:spcBef>
            </a:pPr>
            <a:r>
              <a:rPr lang="en-US" sz="2000" b="1" dirty="0">
                <a:latin typeface="Arial" charset="0"/>
              </a:rPr>
              <a:t>Realizations</a:t>
            </a:r>
            <a:endParaRPr lang="en-US" sz="2000" dirty="0"/>
          </a:p>
        </p:txBody>
      </p:sp>
      <p:pic>
        <p:nvPicPr>
          <p:cNvPr id="12" name="Picture 11"/>
          <p:cNvPicPr>
            <a:picLocks noChangeAspect="1"/>
          </p:cNvPicPr>
          <p:nvPr/>
        </p:nvPicPr>
        <p:blipFill rotWithShape="1">
          <a:blip r:embed="rId2"/>
          <a:srcRect t="28210" b="9533"/>
          <a:stretch/>
        </p:blipFill>
        <p:spPr>
          <a:xfrm>
            <a:off x="1464074" y="2669293"/>
            <a:ext cx="2806264" cy="1743698"/>
          </a:xfrm>
          <a:prstGeom prst="rect">
            <a:avLst/>
          </a:prstGeom>
        </p:spPr>
      </p:pic>
      <p:pic>
        <p:nvPicPr>
          <p:cNvPr id="13" name="Picture 12"/>
          <p:cNvPicPr>
            <a:picLocks noChangeAspect="1"/>
          </p:cNvPicPr>
          <p:nvPr/>
        </p:nvPicPr>
        <p:blipFill rotWithShape="1">
          <a:blip r:embed="rId3"/>
          <a:srcRect t="28210" r="1845" b="9533"/>
          <a:stretch/>
        </p:blipFill>
        <p:spPr>
          <a:xfrm>
            <a:off x="4651609" y="2684526"/>
            <a:ext cx="2739791" cy="1734388"/>
          </a:xfrm>
          <a:prstGeom prst="rect">
            <a:avLst/>
          </a:prstGeom>
        </p:spPr>
      </p:pic>
      <p:pic>
        <p:nvPicPr>
          <p:cNvPr id="14" name="Picture 13"/>
          <p:cNvPicPr>
            <a:picLocks noChangeAspect="1"/>
          </p:cNvPicPr>
          <p:nvPr/>
        </p:nvPicPr>
        <p:blipFill rotWithShape="1">
          <a:blip r:embed="rId4"/>
          <a:srcRect t="28210" r="1845" b="9533"/>
          <a:stretch/>
        </p:blipFill>
        <p:spPr>
          <a:xfrm>
            <a:off x="1472528" y="4492908"/>
            <a:ext cx="2624094" cy="1661148"/>
          </a:xfrm>
          <a:prstGeom prst="rect">
            <a:avLst/>
          </a:prstGeom>
        </p:spPr>
      </p:pic>
      <p:pic>
        <p:nvPicPr>
          <p:cNvPr id="15" name="Picture 14"/>
          <p:cNvPicPr>
            <a:picLocks noChangeAspect="1"/>
          </p:cNvPicPr>
          <p:nvPr/>
        </p:nvPicPr>
        <p:blipFill rotWithShape="1">
          <a:blip r:embed="rId5"/>
          <a:srcRect t="28210" r="3398" b="9533"/>
          <a:stretch/>
        </p:blipFill>
        <p:spPr>
          <a:xfrm>
            <a:off x="4649198" y="4503459"/>
            <a:ext cx="2589802" cy="1665803"/>
          </a:xfrm>
          <a:prstGeom prst="rect">
            <a:avLst/>
          </a:prstGeom>
        </p:spPr>
      </p:pic>
      <p:sp>
        <p:nvSpPr>
          <p:cNvPr id="9" name="TextBox 8"/>
          <p:cNvSpPr txBox="1"/>
          <p:nvPr/>
        </p:nvSpPr>
        <p:spPr>
          <a:xfrm>
            <a:off x="457200" y="381000"/>
            <a:ext cx="8244840" cy="417286"/>
          </a:xfrm>
          <a:prstGeom prst="rect">
            <a:avLst/>
          </a:prstGeom>
          <a:noFill/>
        </p:spPr>
        <p:txBody>
          <a:bodyPr wrap="square" rtlCol="0">
            <a:noAutofit/>
          </a:bodyPr>
          <a:lstStyle/>
          <a:p>
            <a:pPr fontAlgn="base">
              <a:spcBef>
                <a:spcPts val="600"/>
              </a:spcBef>
            </a:pPr>
            <a:r>
              <a:rPr lang="en-US" sz="2000" b="1" dirty="0">
                <a:latin typeface="Arial" charset="0"/>
              </a:rPr>
              <a:t>Stationary model:</a:t>
            </a:r>
            <a:endParaRPr lang="en-US" sz="2000" dirty="0">
              <a:latin typeface="Arial" charset="0"/>
            </a:endParaRPr>
          </a:p>
        </p:txBody>
      </p:sp>
    </p:spTree>
    <p:extLst>
      <p:ext uri="{BB962C8B-B14F-4D97-AF65-F5344CB8AC3E}">
        <p14:creationId xmlns:p14="http://schemas.microsoft.com/office/powerpoint/2010/main" val="310843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28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1D2F-5783-B14B-938F-DA4C3A04E2A2}"/>
              </a:ext>
            </a:extLst>
          </p:cNvPr>
          <p:cNvSpPr>
            <a:spLocks noGrp="1"/>
          </p:cNvSpPr>
          <p:nvPr>
            <p:ph type="ctrTitle"/>
          </p:nvPr>
        </p:nvSpPr>
        <p:spPr/>
        <p:txBody>
          <a:bodyPr>
            <a:noAutofit/>
          </a:bodyPr>
          <a:lstStyle/>
          <a:p>
            <a:r>
              <a:rPr lang="en-US" dirty="0"/>
              <a:t>Nonstationary Model</a:t>
            </a:r>
          </a:p>
        </p:txBody>
      </p:sp>
      <p:sp>
        <p:nvSpPr>
          <p:cNvPr id="3" name="Subtitle 2">
            <a:extLst>
              <a:ext uri="{FF2B5EF4-FFF2-40B4-BE49-F238E27FC236}">
                <a16:creationId xmlns:a16="http://schemas.microsoft.com/office/drawing/2014/main" id="{FECE2811-CE68-8848-8B78-858ED7EA7DDF}"/>
              </a:ext>
            </a:extLst>
          </p:cNvPr>
          <p:cNvSpPr>
            <a:spLocks noGrp="1"/>
          </p:cNvSpPr>
          <p:nvPr>
            <p:ph type="subTitle" idx="1"/>
          </p:nvPr>
        </p:nvSpPr>
        <p:spPr/>
        <p:txBody>
          <a:bodyPr>
            <a:noAutofit/>
          </a:bodyPr>
          <a:lstStyle/>
          <a:p>
            <a:r>
              <a:rPr lang="en-US" dirty="0"/>
              <a:t>Global Temperature Data</a:t>
            </a:r>
          </a:p>
        </p:txBody>
      </p:sp>
    </p:spTree>
    <p:extLst>
      <p:ext uri="{BB962C8B-B14F-4D97-AF65-F5344CB8AC3E}">
        <p14:creationId xmlns:p14="http://schemas.microsoft.com/office/powerpoint/2010/main" val="1990062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57200" y="820800"/>
                <a:ext cx="8244840" cy="4742260"/>
              </a:xfrm>
              <a:prstGeom prst="rect">
                <a:avLst/>
              </a:prstGeom>
              <a:noFill/>
            </p:spPr>
            <p:txBody>
              <a:bodyPr wrap="square" rtlCol="0">
                <a:noAutofit/>
              </a:bodyPr>
              <a:lstStyle/>
              <a:p>
                <a:pPr fontAlgn="base">
                  <a:spcBef>
                    <a:spcPts val="600"/>
                  </a:spcBef>
                  <a:spcAft>
                    <a:spcPct val="0"/>
                  </a:spcAft>
                </a:pPr>
                <a:r>
                  <a:rPr lang="en-US" sz="2000" b="1" dirty="0">
                    <a:solidFill>
                      <a:schemeClr val="tx1"/>
                    </a:solidFill>
                    <a:latin typeface="Arial" charset="0"/>
                  </a:rPr>
                  <a:t>Indications of a unit </a:t>
                </a:r>
                <a:r>
                  <a:rPr lang="en-US" sz="2000" b="1" dirty="0">
                    <a:latin typeface="Arial" charset="0"/>
                  </a:rPr>
                  <a:t>r</a:t>
                </a:r>
                <a:r>
                  <a:rPr lang="en-US" sz="2000" b="1" dirty="0">
                    <a:solidFill>
                      <a:schemeClr val="tx1"/>
                    </a:solidFill>
                    <a:latin typeface="Arial" charset="0"/>
                  </a:rPr>
                  <a:t>oot of +1</a:t>
                </a:r>
              </a:p>
              <a:p>
                <a:pPr fontAlgn="base">
                  <a:spcBef>
                    <a:spcPts val="600"/>
                  </a:spcBef>
                  <a:spcAft>
                    <a:spcPct val="0"/>
                  </a:spcAft>
                </a:pPr>
                <a:r>
                  <a:rPr lang="en-US" sz="2000" dirty="0">
                    <a:solidFill>
                      <a:schemeClr val="tx1"/>
                    </a:solidFill>
                    <a:latin typeface="Arial" charset="0"/>
                  </a:rPr>
                  <a:t>There are several indications that an ARIMA model might be appropriate for the temperature data.</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stationary model has a factor of </a:t>
                </a:r>
                <a14:m>
                  <m:oMath xmlns:m="http://schemas.openxmlformats.org/officeDocument/2006/math">
                    <m:r>
                      <a:rPr lang="en-US" sz="2000" b="0" i="0" smtClean="0">
                        <a:solidFill>
                          <a:schemeClr val="tx1"/>
                        </a:solidFill>
                        <a:latin typeface="Cambria Math" panose="02040503050406030204" pitchFamily="18" charset="0"/>
                        <a:cs typeface="Arial" pitchFamily="34" charset="0"/>
                      </a:rPr>
                      <m:t>(</m:t>
                    </m:r>
                    <m:r>
                      <a:rPr lang="en-US" sz="2000" i="1">
                        <a:solidFill>
                          <a:schemeClr val="tx1"/>
                        </a:solidFill>
                        <a:latin typeface="Cambria Math" panose="02040503050406030204" pitchFamily="18" charset="0"/>
                        <a:cs typeface="Arial" pitchFamily="34" charset="0"/>
                      </a:rPr>
                      <m:t>1−.99</m:t>
                    </m:r>
                    <m:r>
                      <a:rPr lang="en-US" sz="2000" i="1">
                        <a:solidFill>
                          <a:schemeClr val="tx1"/>
                        </a:solidFill>
                        <a:latin typeface="Cambria Math" panose="02040503050406030204" pitchFamily="18" charset="0"/>
                        <a:cs typeface="Arial" pitchFamily="34" charset="0"/>
                      </a:rPr>
                      <m:t>𝐵</m:t>
                    </m:r>
                    <m:r>
                      <a:rPr lang="en-US" sz="2000" i="1">
                        <a:solidFill>
                          <a:schemeClr val="tx1"/>
                        </a:solidFill>
                        <a:latin typeface="Cambria Math" panose="02040503050406030204" pitchFamily="18" charset="0"/>
                        <a:cs typeface="Arial" pitchFamily="34" charset="0"/>
                      </a:rPr>
                      <m:t>)</m:t>
                    </m:r>
                  </m:oMath>
                </a14:m>
                <a:endParaRPr lang="en-US" sz="2000" dirty="0">
                  <a:solidFill>
                    <a:schemeClr val="tx1"/>
                  </a:solidFill>
                  <a:latin typeface="Arial" charset="0"/>
                </a:endParaRP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wandering behavior and fairly slowly damping sample autocorrelations</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a:t>
                </a:r>
                <a:r>
                  <a:rPr lang="en-US" sz="2000" dirty="0" err="1">
                    <a:solidFill>
                      <a:schemeClr val="tx1"/>
                    </a:solidFill>
                    <a:latin typeface="Arial" charset="0"/>
                  </a:rPr>
                  <a:t>overfit</a:t>
                </a:r>
                <a:r>
                  <a:rPr lang="en-US" sz="2000" dirty="0">
                    <a:solidFill>
                      <a:schemeClr val="tx1"/>
                    </a:solidFill>
                    <a:latin typeface="Arial" charset="0"/>
                  </a:rPr>
                  <a:t> tables with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=8 </a:t>
                </a:r>
                <a:r>
                  <a:rPr lang="en-US" sz="2000" dirty="0">
                    <a:solidFill>
                      <a:schemeClr val="tx1"/>
                    </a:solidFill>
                    <a:latin typeface="Arial" charset="0"/>
                  </a:rPr>
                  <a:t>and </a:t>
                </a:r>
                <a:r>
                  <a:rPr lang="en-US" sz="2000" i="1" dirty="0">
                    <a:solidFill>
                      <a:schemeClr val="tx1"/>
                    </a:solidFill>
                    <a:latin typeface="Times New Roman" panose="02020603050405020304" pitchFamily="18" charset="0"/>
                    <a:cs typeface="Times New Roman" panose="02020603050405020304" pitchFamily="18" charset="0"/>
                  </a:rPr>
                  <a:t>p</a:t>
                </a:r>
                <a:r>
                  <a:rPr lang="en-US" sz="2000" dirty="0">
                    <a:solidFill>
                      <a:schemeClr val="tx1"/>
                    </a:solidFill>
                    <a:latin typeface="Times New Roman" panose="02020603050405020304" pitchFamily="18" charset="0"/>
                    <a:cs typeface="Times New Roman" panose="02020603050405020304" pitchFamily="18" charset="0"/>
                  </a:rPr>
                  <a:t>=12</a:t>
                </a:r>
                <a:r>
                  <a:rPr lang="en-US" sz="2000" dirty="0">
                    <a:solidFill>
                      <a:schemeClr val="tx1"/>
                    </a:solidFill>
                    <a:latin typeface="Arial" charset="0"/>
                  </a:rPr>
                  <a:t> (not shown) suggest the possibility of a single unit root of </a:t>
                </a:r>
                <a:r>
                  <a:rPr lang="en-US" sz="2000" dirty="0">
                    <a:solidFill>
                      <a:schemeClr val="tx1"/>
                    </a:solidFill>
                    <a:latin typeface="Times New Roman" panose="02020603050405020304" pitchFamily="18" charset="0"/>
                    <a:cs typeface="Times New Roman" panose="02020603050405020304" pitchFamily="18" charset="0"/>
                  </a:rPr>
                  <a:t>+1</a:t>
                </a:r>
              </a:p>
              <a:p>
                <a:pPr marL="342900" indent="-342900" fontAlgn="base">
                  <a:spcBef>
                    <a:spcPts val="600"/>
                  </a:spcBef>
                  <a:spcAft>
                    <a:spcPct val="0"/>
                  </a:spcAft>
                  <a:buFont typeface="Arial" panose="020B0604020202020204" pitchFamily="34" charset="0"/>
                  <a:buChar char="•"/>
                </a:pPr>
                <a:r>
                  <a:rPr lang="en-US" sz="2000" dirty="0">
                    <a:solidFill>
                      <a:schemeClr val="tx1"/>
                    </a:solidFill>
                    <a:latin typeface="Arial" charset="0"/>
                  </a:rPr>
                  <a:t>The Dickey-Fuller test of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0</m:t>
                        </m:r>
                      </m:sub>
                    </m:sSub>
                    <m:r>
                      <a:rPr lang="en-US" sz="2000" b="0" i="1" smtClean="0">
                        <a:solidFill>
                          <a:schemeClr val="tx1"/>
                        </a:solidFill>
                        <a:latin typeface="Cambria Math" panose="02040503050406030204" pitchFamily="18" charset="0"/>
                      </a:rPr>
                      <m:t>: </m:t>
                    </m:r>
                  </m:oMath>
                </a14:m>
                <a:r>
                  <a:rPr lang="en-US" sz="2000" dirty="0">
                    <a:solidFill>
                      <a:schemeClr val="tx1"/>
                    </a:solidFill>
                    <a:latin typeface="Arial" charset="0"/>
                  </a:rPr>
                  <a:t>the model has a unit root, is not rejected (p-value=</a:t>
                </a:r>
                <a:r>
                  <a:rPr lang="en-US" sz="2000" dirty="0">
                    <a:solidFill>
                      <a:schemeClr val="tx1"/>
                    </a:solidFill>
                    <a:latin typeface="Times New Roman" panose="02020603050405020304" pitchFamily="18" charset="0"/>
                    <a:cs typeface="Times New Roman" panose="02020603050405020304" pitchFamily="18" charset="0"/>
                  </a:rPr>
                  <a:t>.5611</a:t>
                </a:r>
                <a:r>
                  <a:rPr lang="en-US" sz="2000" dirty="0">
                    <a:solidFill>
                      <a:schemeClr val="tx1"/>
                    </a:solidFill>
                    <a:latin typeface="Arial"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820800"/>
                <a:ext cx="8244840" cy="4742260"/>
              </a:xfrm>
              <a:prstGeom prst="rect">
                <a:avLst/>
              </a:prstGeom>
              <a:blipFill>
                <a:blip r:embed="rId3"/>
                <a:stretch>
                  <a:fillRect l="-739" t="-643"/>
                </a:stretch>
              </a:blipFill>
            </p:spPr>
            <p:txBody>
              <a:bodyPr/>
              <a:lstStyle/>
              <a:p>
                <a:r>
                  <a:rPr lang="en-IN">
                    <a:noFill/>
                  </a:rPr>
                  <a:t> </a:t>
                </a:r>
              </a:p>
            </p:txBody>
          </p:sp>
        </mc:Fallback>
      </mc:AlternateContent>
      <p:sp>
        <p:nvSpPr>
          <p:cNvPr id="6" name="TextBox 5"/>
          <p:cNvSpPr txBox="1"/>
          <p:nvPr/>
        </p:nvSpPr>
        <p:spPr>
          <a:xfrm>
            <a:off x="457200" y="381000"/>
            <a:ext cx="8244840" cy="52322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5043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820800"/>
            <a:ext cx="8244840" cy="2082057"/>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that based on the evidence on the previous slide </a:t>
            </a:r>
            <a:r>
              <a:rPr lang="en-US" sz="2000" b="1" i="1" dirty="0">
                <a:latin typeface="Arial" charset="0"/>
              </a:rPr>
              <a:t>we make the decision to fit an ARIMA model </a:t>
            </a:r>
            <a:r>
              <a:rPr lang="en-US" sz="2000" dirty="0">
                <a:latin typeface="Arial" charset="0"/>
              </a:rPr>
              <a:t>to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(Even though the model checks: white noise residuals, realizations that have the appearance of the data, etc. were good for the ARMA model)</a:t>
            </a:r>
          </a:p>
          <a:p>
            <a:pPr fontAlgn="base">
              <a:spcBef>
                <a:spcPts val="600"/>
              </a:spcBef>
              <a:spcAft>
                <a:spcPct val="0"/>
              </a:spcAft>
            </a:pPr>
            <a:r>
              <a:rPr lang="en-US" sz="2000" dirty="0">
                <a:latin typeface="Arial" charset="0"/>
              </a:rPr>
              <a:t>In this case we proceed by differencing the </a:t>
            </a:r>
            <a:r>
              <a:rPr lang="en-US" sz="2000" b="1" dirty="0" err="1">
                <a:latin typeface="Courier New" panose="02070309020205020404" pitchFamily="49" charset="0"/>
                <a:cs typeface="Courier New" panose="02070309020205020404" pitchFamily="49" charset="0"/>
              </a:rPr>
              <a:t>hadley</a:t>
            </a:r>
            <a:r>
              <a:rPr lang="en-US" sz="2000" dirty="0">
                <a:latin typeface="Arial" charset="0"/>
              </a:rPr>
              <a:t> data.</a:t>
            </a:r>
          </a:p>
        </p:txBody>
      </p:sp>
      <p:sp>
        <p:nvSpPr>
          <p:cNvPr id="4" name="TextBox 3"/>
          <p:cNvSpPr txBox="1"/>
          <p:nvPr/>
        </p:nvSpPr>
        <p:spPr>
          <a:xfrm>
            <a:off x="457200" y="381000"/>
            <a:ext cx="8244840" cy="52322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11299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673" t="2003" r="2110" b="53546"/>
          <a:stretch/>
        </p:blipFill>
        <p:spPr>
          <a:xfrm>
            <a:off x="2187575" y="2399394"/>
            <a:ext cx="4768850" cy="2176236"/>
          </a:xfrm>
          <a:prstGeom prst="rect">
            <a:avLst/>
          </a:prstGeom>
        </p:spPr>
      </p:pic>
      <p:sp>
        <p:nvSpPr>
          <p:cNvPr id="4" name="TextBox 3"/>
          <p:cNvSpPr txBox="1"/>
          <p:nvPr/>
        </p:nvSpPr>
        <p:spPr>
          <a:xfrm>
            <a:off x="457200" y="1241569"/>
            <a:ext cx="8244840" cy="623326"/>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d1.temp=</a:t>
            </a:r>
            <a:r>
              <a:rPr lang="en-US" sz="2000" b="1" dirty="0" err="1">
                <a:latin typeface="Courier New" panose="02070309020205020404" pitchFamily="49" charset="0"/>
                <a:cs typeface="Courier New" panose="02070309020205020404" pitchFamily="49" charset="0"/>
              </a:rPr>
              <a:t>artrans.wge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hadley,phi.tr</a:t>
            </a:r>
            <a:r>
              <a:rPr lang="en-US" sz="2000" b="1" dirty="0">
                <a:latin typeface="Courier New" panose="02070309020205020404" pitchFamily="49" charset="0"/>
                <a:cs typeface="Courier New" panose="02070309020205020404" pitchFamily="49" charset="0"/>
              </a:rPr>
              <a:t>=1)</a:t>
            </a:r>
          </a:p>
          <a:p>
            <a:pPr>
              <a:lnSpc>
                <a:spcPts val="2200"/>
              </a:lnSpc>
            </a:pPr>
            <a:r>
              <a:rPr lang="en-US" sz="2000" b="1" dirty="0" err="1">
                <a:latin typeface="Courier New" panose="02070309020205020404" pitchFamily="49" charset="0"/>
                <a:cs typeface="Courier New" panose="02070309020205020404" pitchFamily="49" charset="0"/>
              </a:rPr>
              <a:t>plotts.sample.wge</a:t>
            </a:r>
            <a:r>
              <a:rPr lang="en-US" sz="2000" b="1" dirty="0">
                <a:latin typeface="Courier New" panose="02070309020205020404" pitchFamily="49" charset="0"/>
                <a:cs typeface="Courier New" panose="02070309020205020404" pitchFamily="49" charset="0"/>
              </a:rPr>
              <a:t>(d1.temp,arlimits=TRUE)</a:t>
            </a:r>
          </a:p>
        </p:txBody>
      </p:sp>
      <p:sp>
        <p:nvSpPr>
          <p:cNvPr id="6" name="TextBox 5"/>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difference the data</a:t>
            </a:r>
          </a:p>
        </p:txBody>
      </p:sp>
      <p:sp>
        <p:nvSpPr>
          <p:cNvPr id="7" name="TextBox 6"/>
          <p:cNvSpPr txBox="1"/>
          <p:nvPr/>
        </p:nvSpPr>
        <p:spPr>
          <a:xfrm>
            <a:off x="2501900" y="2100944"/>
            <a:ext cx="1981200" cy="31044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Differenced data</a:t>
            </a:r>
          </a:p>
        </p:txBody>
      </p:sp>
      <p:sp>
        <p:nvSpPr>
          <p:cNvPr id="9" name="TextBox 8"/>
          <p:cNvSpPr txBox="1"/>
          <p:nvPr/>
        </p:nvSpPr>
        <p:spPr>
          <a:xfrm>
            <a:off x="4787900" y="1905000"/>
            <a:ext cx="2286000" cy="540161"/>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differenced data</a:t>
            </a:r>
          </a:p>
        </p:txBody>
      </p:sp>
      <p:sp>
        <p:nvSpPr>
          <p:cNvPr id="10" name="TextBox 9"/>
          <p:cNvSpPr txBox="1"/>
          <p:nvPr/>
        </p:nvSpPr>
        <p:spPr>
          <a:xfrm>
            <a:off x="457200" y="4617990"/>
            <a:ext cx="8244840" cy="1501597"/>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differenced data appear to be stationary</a:t>
            </a:r>
          </a:p>
          <a:p>
            <a:pPr marL="800100" lvl="1" indent="-342900" fontAlgn="base">
              <a:spcBef>
                <a:spcPts val="600"/>
              </a:spcBef>
              <a:spcAft>
                <a:spcPct val="0"/>
              </a:spcAft>
              <a:buFont typeface="Arial" panose="020B0604020202020204" pitchFamily="34" charset="0"/>
              <a:buChar char="•"/>
            </a:pPr>
            <a:r>
              <a:rPr lang="en-US" dirty="0">
                <a:latin typeface="Arial" charset="0"/>
              </a:rPr>
              <a:t>And nearly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However, the fact that the first two sample autocorrelations are outside the limits lines suggests that we continue to model</a:t>
            </a:r>
          </a:p>
        </p:txBody>
      </p:sp>
      <p:sp>
        <p:nvSpPr>
          <p:cNvPr id="11" name="TextBox 10"/>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94942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820800"/>
            <a:ext cx="8244840" cy="477054"/>
          </a:xfrm>
          <a:prstGeom prst="rect">
            <a:avLst/>
          </a:prstGeom>
          <a:noFill/>
        </p:spPr>
        <p:txBody>
          <a:bodyPr wrap="square" rtlCol="0">
            <a:noAutofit/>
          </a:bodyPr>
          <a:lstStyle/>
          <a:p>
            <a:pPr fontAlgn="base">
              <a:spcBef>
                <a:spcPts val="600"/>
              </a:spcBef>
              <a:spcAft>
                <a:spcPct val="0"/>
              </a:spcAft>
            </a:pPr>
            <a:r>
              <a:rPr lang="en-US" sz="2000" b="1" dirty="0" err="1">
                <a:latin typeface="Courier New" panose="02070309020205020404" pitchFamily="49" charset="0"/>
                <a:cs typeface="Courier New" panose="02070309020205020404" pitchFamily="49" charset="0"/>
              </a:rPr>
              <a:t>tswge</a:t>
            </a:r>
            <a:r>
              <a:rPr lang="en-US" sz="2000" b="1" dirty="0">
                <a:latin typeface="Courier New" panose="02070309020205020404" pitchFamily="49" charset="0"/>
                <a:cs typeface="Courier New" panose="02070309020205020404" pitchFamily="49" charset="0"/>
              </a:rPr>
              <a:t> </a:t>
            </a:r>
            <a:r>
              <a:rPr lang="en-US" sz="2000" b="1" dirty="0">
                <a:latin typeface="Arial" charset="0"/>
              </a:rPr>
              <a:t>code to model the differenced data</a:t>
            </a:r>
          </a:p>
        </p:txBody>
      </p:sp>
      <p:sp>
        <p:nvSpPr>
          <p:cNvPr id="5" name="TextBox 4"/>
          <p:cNvSpPr txBox="1"/>
          <p:nvPr/>
        </p:nvSpPr>
        <p:spPr>
          <a:xfrm>
            <a:off x="457200" y="1219201"/>
            <a:ext cx="8244840" cy="1740568"/>
          </a:xfrm>
          <a:prstGeom prst="rect">
            <a:avLst/>
          </a:prstGeom>
          <a:noFill/>
        </p:spPr>
        <p:txBody>
          <a:bodyPr wrap="square" rtlCol="0">
            <a:noAutofit/>
          </a:bodyPr>
          <a:lstStyle/>
          <a:p>
            <a:pPr>
              <a:lnSpc>
                <a:spcPts val="2200"/>
              </a:lnSpc>
            </a:pPr>
            <a:r>
              <a:rPr lang="en-US" sz="2000" b="1" dirty="0">
                <a:latin typeface="Courier New" panose="02070309020205020404" pitchFamily="49" charset="0"/>
                <a:cs typeface="Courier New" panose="02070309020205020404" pitchFamily="49" charset="0"/>
              </a:rPr>
              <a:t>aic5.wge(d1.temp,p=0:6,q=0:1)</a:t>
            </a:r>
          </a:p>
          <a:p>
            <a:pPr>
              <a:lnSpc>
                <a:spcPts val="2200"/>
              </a:lnSpc>
            </a:pPr>
            <a:r>
              <a:rPr lang="en-US" sz="2000" b="1" dirty="0">
                <a:latin typeface="Courier New" panose="02070309020205020404" pitchFamily="49" charset="0"/>
                <a:cs typeface="Courier New" panose="02070309020205020404" pitchFamily="49" charset="0"/>
              </a:rPr>
              <a:t># AIC selects an ARMA(2,1)</a:t>
            </a:r>
          </a:p>
          <a:p>
            <a:pPr>
              <a:lnSpc>
                <a:spcPts val="2200"/>
              </a:lnSpc>
            </a:pPr>
            <a:r>
              <a:rPr lang="en-US" sz="2000" b="1" dirty="0">
                <a:latin typeface="Courier New" panose="02070309020205020404" pitchFamily="49" charset="0"/>
                <a:cs typeface="Courier New" panose="02070309020205020404" pitchFamily="49" charset="0"/>
              </a:rPr>
              <a:t>d1.temp.est=</a:t>
            </a:r>
            <a:r>
              <a:rPr lang="en-US" sz="2000" b="1" dirty="0" err="1">
                <a:latin typeface="Courier New" panose="02070309020205020404" pitchFamily="49" charset="0"/>
                <a:cs typeface="Courier New" panose="02070309020205020404" pitchFamily="49" charset="0"/>
              </a:rPr>
              <a:t>est.arma.wge</a:t>
            </a:r>
            <a:r>
              <a:rPr lang="en-US" sz="2000" b="1" dirty="0">
                <a:latin typeface="Courier New" panose="02070309020205020404" pitchFamily="49" charset="0"/>
                <a:cs typeface="Courier New" panose="02070309020205020404" pitchFamily="49" charset="0"/>
              </a:rPr>
              <a:t>(d1.temp,p=2,q=1)</a:t>
            </a:r>
          </a:p>
          <a:p>
            <a:pPr>
              <a:lnSpc>
                <a:spcPts val="2200"/>
              </a:lnSpc>
            </a:pPr>
            <a:r>
              <a:rPr lang="en-US" sz="2000" b="1" dirty="0">
                <a:latin typeface="Courier New" panose="02070309020205020404" pitchFamily="49" charset="0"/>
                <a:cs typeface="Courier New" panose="02070309020205020404" pitchFamily="49" charset="0"/>
              </a:rPr>
              <a:t># $phi: 0.3274341 -0.1786827</a:t>
            </a:r>
          </a:p>
          <a:p>
            <a:pPr>
              <a:lnSpc>
                <a:spcPts val="2200"/>
              </a:lnSpc>
            </a:pPr>
            <a:r>
              <a:rPr lang="en-US" sz="2000" b="1" dirty="0">
                <a:latin typeface="Courier New" panose="02070309020205020404" pitchFamily="49" charset="0"/>
                <a:cs typeface="Courier New" panose="02070309020205020404" pitchFamily="49" charset="0"/>
              </a:rPr>
              <a:t># $theta: 0.704618</a:t>
            </a:r>
          </a:p>
          <a:p>
            <a:pPr>
              <a:lnSpc>
                <a:spcPts val="2200"/>
              </a:lnSpc>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avar</a:t>
            </a:r>
            <a:r>
              <a:rPr lang="en-US" sz="2000" b="1" dirty="0">
                <a:latin typeface="Courier New" panose="02070309020205020404" pitchFamily="49" charset="0"/>
                <a:cs typeface="Courier New" panose="02070309020205020404" pitchFamily="49" charset="0"/>
              </a:rPr>
              <a:t>: 0.01058826</a:t>
            </a:r>
          </a:p>
        </p:txBody>
      </p:sp>
      <mc:AlternateContent xmlns:mc="http://schemas.openxmlformats.org/markup-compatibility/2006" xmlns:a14="http://schemas.microsoft.com/office/drawing/2010/main">
        <mc:Choice Requires="a14">
          <p:sp>
            <p:nvSpPr>
              <p:cNvPr id="6" name="TextBox 5"/>
              <p:cNvSpPr txBox="1"/>
              <p:nvPr/>
            </p:nvSpPr>
            <p:spPr>
              <a:xfrm>
                <a:off x="457200" y="3583371"/>
                <a:ext cx="8244840" cy="912429"/>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solidFill>
                              <a:schemeClr val="tx1"/>
                            </a:solidFill>
                            <a:latin typeface="Cambria Math" panose="02040503050406030204" pitchFamily="18" charset="0"/>
                            <a:cs typeface="Arial" pitchFamily="34" charset="0"/>
                          </a:rPr>
                        </m:ctrlPr>
                      </m:dPr>
                      <m:e>
                        <m:r>
                          <a:rPr lang="en-US" sz="2000" b="0" i="1" smtClean="0">
                            <a:solidFill>
                              <a:schemeClr val="tx1"/>
                            </a:solidFill>
                            <a:latin typeface="Cambria Math" panose="02040503050406030204" pitchFamily="18" charset="0"/>
                            <a:cs typeface="Arial" pitchFamily="34" charset="0"/>
                          </a:rPr>
                          <m:t>1−</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)(1−.33</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+.18</m:t>
                        </m:r>
                        <m:sSup>
                          <m:sSupPr>
                            <m:ctrlPr>
                              <a:rPr lang="en-US" sz="2000" b="0" i="1" smtClean="0">
                                <a:solidFill>
                                  <a:schemeClr val="tx1"/>
                                </a:solidFill>
                                <a:latin typeface="Cambria Math" panose="02040503050406030204" pitchFamily="18" charset="0"/>
                                <a:cs typeface="Arial" pitchFamily="34" charset="0"/>
                              </a:rPr>
                            </m:ctrlPr>
                          </m:sSupPr>
                          <m:e>
                            <m:r>
                              <a:rPr lang="en-US" sz="2000" b="0" i="1" smtClean="0">
                                <a:solidFill>
                                  <a:schemeClr val="tx1"/>
                                </a:solidFill>
                                <a:latin typeface="Cambria Math" panose="02040503050406030204" pitchFamily="18" charset="0"/>
                                <a:cs typeface="Arial" pitchFamily="34" charset="0"/>
                              </a:rPr>
                              <m:t>𝐵</m:t>
                            </m:r>
                          </m:e>
                          <m:sup>
                            <m:r>
                              <a:rPr lang="en-US" sz="2000" b="0" i="1" smtClean="0">
                                <a:solidFill>
                                  <a:schemeClr val="tx1"/>
                                </a:solidFill>
                                <a:latin typeface="Cambria Math" panose="02040503050406030204" pitchFamily="18" charset="0"/>
                                <a:cs typeface="Arial" pitchFamily="34" charset="0"/>
                              </a:rPr>
                              <m:t>2</m:t>
                            </m:r>
                          </m:sup>
                        </m:sSup>
                        <m:r>
                          <a:rPr lang="en-US" sz="2000" b="0" i="1" smtClean="0">
                            <a:solidFill>
                              <a:schemeClr val="tx1"/>
                            </a:solidFill>
                            <a:latin typeface="Cambria Math" panose="02040503050406030204" pitchFamily="18" charset="0"/>
                            <a:cs typeface="Arial" pitchFamily="34" charset="0"/>
                          </a:rPr>
                          <m:t>)</m:t>
                        </m:r>
                      </m:e>
                    </m:d>
                    <m:d>
                      <m:dPr>
                        <m:ctrlPr>
                          <a:rPr lang="en-US" sz="2000" b="0" i="1" smtClean="0">
                            <a:solidFill>
                              <a:schemeClr val="tx1"/>
                            </a:solidFill>
                            <a:latin typeface="Cambria Math" panose="02040503050406030204" pitchFamily="18" charset="0"/>
                            <a:cs typeface="Arial" pitchFamily="34" charset="0"/>
                          </a:rPr>
                        </m:ctrlPr>
                      </m:dPr>
                      <m:e>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𝑋</m:t>
                            </m:r>
                          </m:e>
                          <m:sub>
                            <m:r>
                              <a:rPr lang="en-US" sz="2000" b="0" i="1" smtClean="0">
                                <a:solidFill>
                                  <a:schemeClr val="tx1"/>
                                </a:solidFill>
                                <a:latin typeface="Cambria Math" panose="02040503050406030204" pitchFamily="18" charset="0"/>
                                <a:cs typeface="Arial" pitchFamily="34" charset="0"/>
                              </a:rPr>
                              <m:t>𝑡</m:t>
                            </m:r>
                          </m:sub>
                        </m:sSub>
                        <m:r>
                          <a:rPr lang="en-US" sz="2000" b="0" i="1" smtClean="0">
                            <a:solidFill>
                              <a:schemeClr val="tx1"/>
                            </a:solidFill>
                            <a:latin typeface="Cambria Math" panose="02040503050406030204" pitchFamily="18" charset="0"/>
                            <a:cs typeface="Arial" pitchFamily="34" charset="0"/>
                          </a:rPr>
                          <m:t>+.17</m:t>
                        </m:r>
                      </m:e>
                    </m:d>
                    <m:r>
                      <a:rPr lang="en-US" sz="2000" b="0" i="1" smtClean="0">
                        <a:solidFill>
                          <a:schemeClr val="tx1"/>
                        </a:solidFill>
                        <a:latin typeface="Cambria Math" panose="02040503050406030204" pitchFamily="18" charset="0"/>
                        <a:cs typeface="Arial" pitchFamily="34" charset="0"/>
                      </a:rPr>
                      <m:t>=</m:t>
                    </m:r>
                    <m:sSub>
                      <m:sSubPr>
                        <m:ctrlPr>
                          <a:rPr lang="en-US" sz="2000" b="0" i="1" smtClean="0">
                            <a:solidFill>
                              <a:schemeClr val="tx1"/>
                            </a:solidFill>
                            <a:latin typeface="Cambria Math" panose="02040503050406030204" pitchFamily="18" charset="0"/>
                            <a:cs typeface="Arial" pitchFamily="34" charset="0"/>
                          </a:rPr>
                        </m:ctrlPr>
                      </m:sSubPr>
                      <m:e>
                        <m:r>
                          <a:rPr lang="en-US" sz="2000" b="0" i="1" smtClean="0">
                            <a:solidFill>
                              <a:schemeClr val="tx1"/>
                            </a:solidFill>
                            <a:latin typeface="Cambria Math" panose="02040503050406030204" pitchFamily="18" charset="0"/>
                            <a:cs typeface="Arial" pitchFamily="34" charset="0"/>
                          </a:rPr>
                          <m:t>(1−.70</m:t>
                        </m:r>
                        <m:r>
                          <a:rPr lang="en-US" sz="2000" b="0" i="1" smtClean="0">
                            <a:solidFill>
                              <a:schemeClr val="tx1"/>
                            </a:solidFill>
                            <a:latin typeface="Cambria Math" panose="02040503050406030204" pitchFamily="18" charset="0"/>
                            <a:cs typeface="Arial" pitchFamily="34" charset="0"/>
                          </a:rPr>
                          <m:t>𝐵</m:t>
                        </m:r>
                        <m:r>
                          <a:rPr lang="en-US" sz="2000" b="0" i="1" smtClean="0">
                            <a:solidFill>
                              <a:schemeClr val="tx1"/>
                            </a:solidFill>
                            <a:latin typeface="Cambria Math" panose="02040503050406030204" pitchFamily="18" charset="0"/>
                            <a:cs typeface="Arial" pitchFamily="34" charset="0"/>
                          </a:rPr>
                          <m:t>)</m:t>
                        </m:r>
                        <m:r>
                          <a:rPr lang="en-US" sz="2000" b="0" i="1" smtClean="0">
                            <a:solidFill>
                              <a:schemeClr val="tx1"/>
                            </a:solidFill>
                            <a:latin typeface="Cambria Math" panose="02040503050406030204" pitchFamily="18" charset="0"/>
                            <a:cs typeface="Arial" pitchFamily="34" charset="0"/>
                          </a:rPr>
                          <m:t>𝑎</m:t>
                        </m:r>
                      </m:e>
                      <m:sub>
                        <m:r>
                          <a:rPr lang="en-US" sz="2000" b="0" i="1" smtClean="0">
                            <a:solidFill>
                              <a:schemeClr val="tx1"/>
                            </a:solidFill>
                            <a:latin typeface="Cambria Math" panose="02040503050406030204" pitchFamily="18" charset="0"/>
                            <a:cs typeface="Arial" pitchFamily="34" charset="0"/>
                          </a:rPr>
                          <m:t>𝑡</m:t>
                        </m:r>
                      </m:sub>
                    </m:sSub>
                  </m:oMath>
                </a14:m>
                <a:r>
                  <a:rPr lang="en-US" sz="2000" dirty="0">
                    <a:solidFill>
                      <a:schemeClr val="tx1"/>
                    </a:solidFill>
                    <a:latin typeface="Arial" pitchFamily="34" charset="0"/>
                    <a:cs typeface="Arial" pitchFamily="34" charset="0"/>
                  </a:rPr>
                  <a:t>  </a:t>
                </a:r>
              </a:p>
              <a:p>
                <a:pPr>
                  <a:spcBef>
                    <a:spcPts val="600"/>
                  </a:spcBef>
                </a:pPr>
                <a14:m>
                  <m:oMath xmlns:m="http://schemas.openxmlformats.org/officeDocument/2006/math">
                    <m:sSubSup>
                      <m:sSubSupPr>
                        <m:ctrlPr>
                          <a:rPr lang="en-US" sz="2000" i="1" smtClean="0">
                            <a:solidFill>
                              <a:schemeClr val="tx1"/>
                            </a:solidFill>
                            <a:latin typeface="Cambria Math" panose="02040503050406030204" pitchFamily="18" charset="0"/>
                            <a:cs typeface="Arial" pitchFamily="34" charset="0"/>
                            <a:sym typeface="Symbol" panose="05050102010706020507" pitchFamily="18" charset="2"/>
                          </a:rPr>
                        </m:ctrlPr>
                      </m:sSubSupPr>
                      <m:e>
                        <m:r>
                          <m:rPr>
                            <m:nor/>
                          </m:rPr>
                          <a:rPr lang="en-US" sz="2000" dirty="0">
                            <a:solidFill>
                              <a:schemeClr val="tx1"/>
                            </a:solidFill>
                            <a:latin typeface="Arial" pitchFamily="34" charset="0"/>
                            <a:cs typeface="Arial" pitchFamily="34" charset="0"/>
                          </a:rPr>
                          <m:t>where</m:t>
                        </m:r>
                        <m:r>
                          <m:rPr>
                            <m:nor/>
                          </m:rPr>
                          <a:rPr lang="en-US" sz="2000" dirty="0">
                            <a:solidFill>
                              <a:schemeClr val="tx1"/>
                            </a:solidFill>
                            <a:latin typeface="Arial" pitchFamily="34" charset="0"/>
                            <a:cs typeface="Arial" pitchFamily="34" charset="0"/>
                          </a:rPr>
                          <m:t> </m:t>
                        </m:r>
                        <m:r>
                          <a:rPr lang="en-US" sz="2000" i="1" dirty="0">
                            <a:solidFill>
                              <a:schemeClr val="tx1"/>
                            </a:solidFill>
                            <a:latin typeface="Cambria Math" panose="02040503050406030204" pitchFamily="18" charset="0"/>
                            <a:cs typeface="Arial" pitchFamily="34" charset="0"/>
                          </a:rPr>
                          <m:t> </m:t>
                        </m:r>
                        <m:acc>
                          <m:accPr>
                            <m:chr m:val="̂"/>
                            <m:ctrlPr>
                              <a:rPr lang="en-US" sz="2000" i="1">
                                <a:solidFill>
                                  <a:schemeClr val="tx1"/>
                                </a:solidFill>
                                <a:latin typeface="Cambria Math" panose="02040503050406030204" pitchFamily="18" charset="0"/>
                                <a:cs typeface="Arial" pitchFamily="34" charset="0"/>
                              </a:rPr>
                            </m:ctrlPr>
                          </m:accPr>
                          <m:e>
                            <m:r>
                              <a:rPr lang="en-US" sz="2000" i="1">
                                <a:solidFill>
                                  <a:schemeClr val="tx1"/>
                                </a:solidFill>
                                <a:latin typeface="Cambria Math" panose="02040503050406030204" pitchFamily="18" charset="0"/>
                                <a:cs typeface="Arial" pitchFamily="34" charset="0"/>
                                <a:sym typeface="Symbol" panose="05050102010706020507" pitchFamily="18" charset="2"/>
                              </a:rPr>
                              <m:t></m:t>
                            </m:r>
                          </m:e>
                        </m:acc>
                      </m:e>
                      <m:sub>
                        <m:r>
                          <a:rPr lang="en-US" sz="2000" i="1">
                            <a:solidFill>
                              <a:schemeClr val="tx1"/>
                            </a:solidFill>
                            <a:latin typeface="Cambria Math" panose="02040503050406030204" pitchFamily="18" charset="0"/>
                            <a:cs typeface="Arial" pitchFamily="34" charset="0"/>
                            <a:sym typeface="Symbol" panose="05050102010706020507" pitchFamily="18" charset="2"/>
                          </a:rPr>
                          <m:t>𝑎</m:t>
                        </m:r>
                      </m:sub>
                      <m:sup>
                        <m:r>
                          <a:rPr lang="en-US" sz="2000" i="1">
                            <a:solidFill>
                              <a:schemeClr val="tx1"/>
                            </a:solidFill>
                            <a:latin typeface="Cambria Math" panose="02040503050406030204" pitchFamily="18" charset="0"/>
                            <a:cs typeface="Arial" pitchFamily="34" charset="0"/>
                            <a:sym typeface="Symbol" panose="05050102010706020507" pitchFamily="18" charset="2"/>
                          </a:rPr>
                          <m:t>2</m:t>
                        </m:r>
                      </m:sup>
                    </m:sSubSup>
                    <m:r>
                      <a:rPr lang="en-US" sz="2000" i="1">
                        <a:solidFill>
                          <a:schemeClr val="tx1"/>
                        </a:solidFill>
                        <a:latin typeface="Cambria Math" panose="02040503050406030204" pitchFamily="18" charset="0"/>
                        <a:cs typeface="Arial" pitchFamily="34" charset="0"/>
                        <a:sym typeface="Symbol" panose="05050102010706020507" pitchFamily="18" charset="2"/>
                      </a:rPr>
                      <m:t>=.010</m:t>
                    </m:r>
                    <m:r>
                      <a:rPr lang="en-US" sz="2000" b="0" i="1" smtClean="0">
                        <a:solidFill>
                          <a:schemeClr val="tx1"/>
                        </a:solidFill>
                        <a:latin typeface="Cambria Math" panose="02040503050406030204" pitchFamily="18" charset="0"/>
                        <a:cs typeface="Arial" pitchFamily="34" charset="0"/>
                        <a:sym typeface="Symbol" panose="05050102010706020507" pitchFamily="18" charset="2"/>
                      </a:rPr>
                      <m:t>6</m:t>
                    </m:r>
                  </m:oMath>
                </a14:m>
                <a:r>
                  <a:rPr lang="en-US" sz="2000" dirty="0">
                    <a:solidFill>
                      <a:schemeClr val="tx1"/>
                    </a:solidFill>
                    <a:latin typeface="Arial" pitchFamily="34" charset="0"/>
                    <a:cs typeface="Arial" pitchFamily="34"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3583371"/>
                <a:ext cx="8244840" cy="912429"/>
              </a:xfrm>
              <a:prstGeom prst="rect">
                <a:avLst/>
              </a:prstGeom>
              <a:blipFill>
                <a:blip r:embed="rId2"/>
                <a:stretch>
                  <a:fillRect/>
                </a:stretch>
              </a:blipFill>
            </p:spPr>
            <p:txBody>
              <a:bodyPr/>
              <a:lstStyle/>
              <a:p>
                <a:r>
                  <a:rPr lang="en-IN">
                    <a:noFill/>
                  </a:rPr>
                  <a:t> </a:t>
                </a:r>
              </a:p>
            </p:txBody>
          </p:sp>
        </mc:Fallback>
      </mc:AlternateContent>
      <p:sp>
        <p:nvSpPr>
          <p:cNvPr id="7" name="TextBox 6"/>
          <p:cNvSpPr txBox="1"/>
          <p:nvPr/>
        </p:nvSpPr>
        <p:spPr>
          <a:xfrm>
            <a:off x="457200" y="3182517"/>
            <a:ext cx="8244840" cy="406400"/>
          </a:xfrm>
          <a:prstGeom prst="rect">
            <a:avLst/>
          </a:prstGeom>
          <a:noFill/>
        </p:spPr>
        <p:txBody>
          <a:bodyPr wrap="square" rtlCol="0">
            <a:noAutofit/>
          </a:bodyPr>
          <a:lstStyle/>
          <a:p>
            <a:pPr fontAlgn="base">
              <a:spcBef>
                <a:spcPts val="600"/>
              </a:spcBef>
              <a:spcAft>
                <a:spcPct val="0"/>
              </a:spcAft>
            </a:pPr>
            <a:r>
              <a:rPr lang="en-US" sz="2000" b="1" dirty="0">
                <a:latin typeface="Arial" charset="0"/>
              </a:rPr>
              <a:t>Fitted ARIMA(2,1,1) model</a:t>
            </a:r>
          </a:p>
        </p:txBody>
      </p:sp>
      <p:sp>
        <p:nvSpPr>
          <p:cNvPr id="8" name="TextBox 7"/>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03986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173" r="2097" b="53707"/>
          <a:stretch/>
        </p:blipFill>
        <p:spPr>
          <a:xfrm>
            <a:off x="2170749" y="2471868"/>
            <a:ext cx="4401790" cy="1979812"/>
          </a:xfrm>
          <a:prstGeom prst="rect">
            <a:avLst/>
          </a:prstGeom>
        </p:spPr>
      </p:pic>
      <p:sp>
        <p:nvSpPr>
          <p:cNvPr id="4" name="TextBox 3"/>
          <p:cNvSpPr txBox="1"/>
          <p:nvPr/>
        </p:nvSpPr>
        <p:spPr>
          <a:xfrm>
            <a:off x="457200" y="5408193"/>
            <a:ext cx="8244840" cy="477054"/>
          </a:xfrm>
          <a:prstGeom prst="rect">
            <a:avLst/>
          </a:prstGeom>
          <a:noFill/>
        </p:spPr>
        <p:txBody>
          <a:bodyPr wrap="square" rtlCol="0">
            <a:noAutofit/>
          </a:bodyPr>
          <a:lstStyle/>
          <a:p>
            <a:pPr fontAlgn="base">
              <a:spcBef>
                <a:spcPts val="600"/>
              </a:spcBef>
              <a:spcAft>
                <a:spcPct val="0"/>
              </a:spcAft>
            </a:pPr>
            <a:r>
              <a:rPr lang="en-US" dirty="0">
                <a:latin typeface="Arial" charset="0"/>
              </a:rPr>
              <a:t>P-values for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=24</a:t>
            </a:r>
            <a:r>
              <a:rPr lang="en-US" dirty="0">
                <a:latin typeface="Arial" charset="0"/>
              </a:rPr>
              <a:t> and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=48</a:t>
            </a:r>
            <a:r>
              <a:rPr lang="en-US" dirty="0">
                <a:latin typeface="Arial" charset="0"/>
              </a:rPr>
              <a:t> are </a:t>
            </a:r>
            <a:r>
              <a:rPr lang="en-US" dirty="0">
                <a:latin typeface="Times New Roman" panose="02020603050405020304" pitchFamily="18" charset="0"/>
                <a:cs typeface="Times New Roman" panose="02020603050405020304" pitchFamily="18" charset="0"/>
              </a:rPr>
              <a:t>0.47</a:t>
            </a:r>
            <a:r>
              <a:rPr lang="en-US" dirty="0">
                <a:latin typeface="Arial" charset="0"/>
              </a:rPr>
              <a:t> and </a:t>
            </a:r>
            <a:r>
              <a:rPr lang="en-US" dirty="0">
                <a:latin typeface="Times New Roman" panose="02020603050405020304" pitchFamily="18" charset="0"/>
                <a:cs typeface="Times New Roman" panose="02020603050405020304" pitchFamily="18" charset="0"/>
              </a:rPr>
              <a:t>0.58</a:t>
            </a:r>
            <a:r>
              <a:rPr lang="en-US" dirty="0">
                <a:latin typeface="Arial" charset="0"/>
              </a:rPr>
              <a:t>, respectively.</a:t>
            </a:r>
          </a:p>
        </p:txBody>
      </p:sp>
      <p:sp>
        <p:nvSpPr>
          <p:cNvPr id="10" name="Rectangle 9"/>
          <p:cNvSpPr/>
          <p:nvPr/>
        </p:nvSpPr>
        <p:spPr>
          <a:xfrm>
            <a:off x="457200" y="1157154"/>
            <a:ext cx="8244840" cy="900246"/>
          </a:xfrm>
          <a:prstGeom prst="rect">
            <a:avLst/>
          </a:prstGeom>
        </p:spPr>
        <p:txBody>
          <a:bodyPr wrap="square">
            <a:noAutofit/>
          </a:bodyPr>
          <a:lstStyle/>
          <a:p>
            <a:pPr>
              <a:lnSpc>
                <a:spcPts val="2100"/>
              </a:lnSpc>
            </a:pPr>
            <a:r>
              <a:rPr lang="en-US" b="1" dirty="0" err="1">
                <a:latin typeface="Courier New" panose="02070309020205020404" pitchFamily="49" charset="0"/>
                <a:cs typeface="Courier New" panose="02070309020205020404" pitchFamily="49" charset="0"/>
              </a:rPr>
              <a:t>plotts.sample.wge</a:t>
            </a:r>
            <a:r>
              <a:rPr lang="en-US" b="1" dirty="0">
                <a:latin typeface="Courier New" panose="02070309020205020404" pitchFamily="49" charset="0"/>
                <a:cs typeface="Courier New" panose="02070309020205020404" pitchFamily="49" charset="0"/>
              </a:rPr>
              <a:t>(d1.temp.est$res,arlimits=TRUE)</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a:t>
            </a:r>
          </a:p>
          <a:p>
            <a:pPr>
              <a:lnSpc>
                <a:spcPts val="2100"/>
              </a:lnSpc>
            </a:pPr>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(d1.temp.est$res,p=2,q=1,K=48)</a:t>
            </a:r>
          </a:p>
        </p:txBody>
      </p:sp>
      <p:sp>
        <p:nvSpPr>
          <p:cNvPr id="11" name="TextBox 10"/>
          <p:cNvSpPr txBox="1"/>
          <p:nvPr/>
        </p:nvSpPr>
        <p:spPr>
          <a:xfrm>
            <a:off x="457200" y="820800"/>
            <a:ext cx="3352800" cy="376770"/>
          </a:xfrm>
          <a:prstGeom prst="rect">
            <a:avLst/>
          </a:prstGeom>
          <a:noFill/>
        </p:spPr>
        <p:txBody>
          <a:bodyPr wrap="square" rtlCol="0">
            <a:noAutofit/>
          </a:bodyPr>
          <a:lstStyle/>
          <a:p>
            <a:pPr fontAlgn="base">
              <a:spcBef>
                <a:spcPts val="600"/>
              </a:spcBef>
              <a:spcAft>
                <a:spcPct val="0"/>
              </a:spcAft>
            </a:pPr>
            <a:r>
              <a:rPr lang="en-US" sz="2000" b="1" dirty="0">
                <a:latin typeface="Arial" panose="020B0604020202020204" pitchFamily="34" charset="0"/>
                <a:cs typeface="Arial" panose="020B0604020202020204" pitchFamily="34" charset="0"/>
              </a:rPr>
              <a:t>Check residuals</a:t>
            </a:r>
            <a:endParaRPr lang="en-US" sz="2000" dirty="0">
              <a:latin typeface="Arial" panose="020B0604020202020204" pitchFamily="34" charset="0"/>
              <a:cs typeface="Arial" panose="020B0604020202020204" pitchFamily="34" charset="0"/>
            </a:endParaRPr>
          </a:p>
        </p:txBody>
      </p:sp>
      <p:sp>
        <p:nvSpPr>
          <p:cNvPr id="13" name="TextBox 12"/>
          <p:cNvSpPr txBox="1"/>
          <p:nvPr/>
        </p:nvSpPr>
        <p:spPr>
          <a:xfrm>
            <a:off x="2543628" y="2241536"/>
            <a:ext cx="1743999" cy="282880"/>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Residuals</a:t>
            </a:r>
          </a:p>
        </p:txBody>
      </p:sp>
      <p:sp>
        <p:nvSpPr>
          <p:cNvPr id="14" name="TextBox 13"/>
          <p:cNvSpPr txBox="1"/>
          <p:nvPr/>
        </p:nvSpPr>
        <p:spPr>
          <a:xfrm>
            <a:off x="4495800" y="2031424"/>
            <a:ext cx="2313940" cy="523986"/>
          </a:xfrm>
          <a:prstGeom prst="rect">
            <a:avLst/>
          </a:prstGeom>
          <a:noFill/>
        </p:spPr>
        <p:txBody>
          <a:bodyPr wrap="square" rtlCol="0">
            <a:noAutofit/>
          </a:bodyPr>
          <a:lstStyle/>
          <a:p>
            <a:pPr algn="ctr" fontAlgn="base">
              <a:spcBef>
                <a:spcPts val="600"/>
              </a:spcBef>
              <a:spcAft>
                <a:spcPct val="0"/>
              </a:spcAft>
            </a:pPr>
            <a:r>
              <a:rPr lang="en-US" sz="1400" b="1" dirty="0">
                <a:latin typeface="Arial" charset="0"/>
              </a:rPr>
              <a:t>Sample Autocorrelations of Residuals</a:t>
            </a:r>
          </a:p>
        </p:txBody>
      </p:sp>
      <p:sp>
        <p:nvSpPr>
          <p:cNvPr id="15" name="Rectangle 14"/>
          <p:cNvSpPr/>
          <p:nvPr/>
        </p:nvSpPr>
        <p:spPr>
          <a:xfrm>
            <a:off x="457200" y="4451680"/>
            <a:ext cx="8244840" cy="617966"/>
          </a:xfrm>
          <a:prstGeom prst="rect">
            <a:avLst/>
          </a:prstGeom>
        </p:spPr>
        <p:txBody>
          <a:bodyPr wrap="square">
            <a:noAutofit/>
          </a:bodyPr>
          <a:lstStyle/>
          <a:p>
            <a:pPr>
              <a:spcBef>
                <a:spcPts val="600"/>
              </a:spcBef>
            </a:pPr>
            <a:r>
              <a:rPr lang="en-US" dirty="0">
                <a:latin typeface="Arial" panose="020B0604020202020204" pitchFamily="34" charset="0"/>
                <a:cs typeface="Arial" panose="020B0604020202020204" pitchFamily="34" charset="0"/>
              </a:rPr>
              <a:t>Residuals look “white” and residual sample autocorrelations stay sufficiently within 95% limit lines</a:t>
            </a:r>
          </a:p>
        </p:txBody>
      </p:sp>
      <p:sp>
        <p:nvSpPr>
          <p:cNvPr id="16" name="TextBox 15"/>
          <p:cNvSpPr txBox="1"/>
          <p:nvPr/>
        </p:nvSpPr>
        <p:spPr>
          <a:xfrm>
            <a:off x="457200" y="5066206"/>
            <a:ext cx="3700780" cy="477054"/>
          </a:xfrm>
          <a:prstGeom prst="rect">
            <a:avLst/>
          </a:prstGeom>
          <a:noFill/>
        </p:spPr>
        <p:txBody>
          <a:bodyPr wrap="square" rtlCol="0">
            <a:noAutofit/>
          </a:bodyPr>
          <a:lstStyle/>
          <a:p>
            <a:pPr fontAlgn="base">
              <a:spcBef>
                <a:spcPts val="600"/>
              </a:spcBef>
              <a:spcAft>
                <a:spcPct val="0"/>
              </a:spcAft>
            </a:pPr>
            <a:r>
              <a:rPr lang="en-US" sz="2000" b="1" dirty="0" err="1">
                <a:latin typeface="Arial" charset="0"/>
              </a:rPr>
              <a:t>Ljung</a:t>
            </a:r>
            <a:r>
              <a:rPr lang="en-US" sz="2000" b="1" dirty="0">
                <a:latin typeface="Arial" charset="0"/>
              </a:rPr>
              <a:t>-Box results</a:t>
            </a:r>
          </a:p>
        </p:txBody>
      </p:sp>
      <p:sp>
        <p:nvSpPr>
          <p:cNvPr id="17" name="TextBox 16"/>
          <p:cNvSpPr txBox="1"/>
          <p:nvPr/>
        </p:nvSpPr>
        <p:spPr>
          <a:xfrm>
            <a:off x="457200" y="5802620"/>
            <a:ext cx="7627257" cy="37011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b="1" dirty="0">
                <a:latin typeface="Arial" charset="0"/>
              </a:rPr>
              <a:t>Conclusion</a:t>
            </a:r>
            <a:r>
              <a:rPr lang="en-US" dirty="0">
                <a:latin typeface="Arial" charset="0"/>
              </a:rPr>
              <a:t>: Residuals for stationary ARMA(2,1) fit appear to be white.</a:t>
            </a:r>
          </a:p>
        </p:txBody>
      </p:sp>
      <p:sp>
        <p:nvSpPr>
          <p:cNvPr id="12" name="TextBox 11"/>
          <p:cNvSpPr txBox="1"/>
          <p:nvPr/>
        </p:nvSpPr>
        <p:spPr>
          <a:xfrm>
            <a:off x="457200" y="381000"/>
            <a:ext cx="8244840" cy="393700"/>
          </a:xfrm>
          <a:prstGeom prst="rect">
            <a:avLst/>
          </a:prstGeom>
          <a:noFill/>
        </p:spPr>
        <p:txBody>
          <a:bodyPr wrap="square" rtlCol="0">
            <a:noAutofit/>
          </a:bodyPr>
          <a:lstStyle/>
          <a:p>
            <a:pPr fontAlgn="base">
              <a:spcBef>
                <a:spcPts val="600"/>
              </a:spcBef>
            </a:pPr>
            <a:r>
              <a:rPr lang="en-IN" sz="2000" b="1" dirty="0">
                <a:latin typeface="Arial" charset="0"/>
              </a:rPr>
              <a:t>Nonstationary model fit to temperature data:</a:t>
            </a:r>
          </a:p>
        </p:txBody>
      </p:sp>
    </p:spTree>
    <p:extLst>
      <p:ext uri="{BB962C8B-B14F-4D97-AF65-F5344CB8AC3E}">
        <p14:creationId xmlns:p14="http://schemas.microsoft.com/office/powerpoint/2010/main" val="14239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3" grpId="0"/>
      <p:bldP spid="14" grpId="0"/>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57201" y="1219200"/>
            <a:ext cx="8244840" cy="141520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Does the ARIMA(2,1,1) model produce realizations that “look like” the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Realizations below were generated from the ARMA(3,1) model</a:t>
            </a:r>
          </a:p>
          <a:p>
            <a:pPr marL="342900" indent="-342900" fontAlgn="base">
              <a:spcBef>
                <a:spcPts val="600"/>
              </a:spcBef>
              <a:spcAft>
                <a:spcPct val="0"/>
              </a:spcAft>
              <a:buFont typeface="Arial" panose="020B0604020202020204" pitchFamily="34" charset="0"/>
              <a:buChar char="•"/>
            </a:pPr>
            <a:r>
              <a:rPr lang="en-US" sz="2000" dirty="0">
                <a:latin typeface="Arial" charset="0"/>
              </a:rPr>
              <a:t>They have same general behavior as temperature data</a:t>
            </a:r>
          </a:p>
        </p:txBody>
      </p:sp>
      <p:sp>
        <p:nvSpPr>
          <p:cNvPr id="11" name="Rectangle 10"/>
          <p:cNvSpPr/>
          <p:nvPr/>
        </p:nvSpPr>
        <p:spPr>
          <a:xfrm>
            <a:off x="457201" y="820800"/>
            <a:ext cx="2743200" cy="388315"/>
          </a:xfrm>
          <a:prstGeom prst="rect">
            <a:avLst/>
          </a:prstGeom>
        </p:spPr>
        <p:txBody>
          <a:bodyPr wrap="none">
            <a:noAutofit/>
          </a:bodyPr>
          <a:lstStyle/>
          <a:p>
            <a:pPr>
              <a:spcBef>
                <a:spcPts val="600"/>
              </a:spcBef>
            </a:pPr>
            <a:r>
              <a:rPr lang="en-US" sz="2000" b="1" dirty="0">
                <a:latin typeface="Arial" charset="0"/>
              </a:rPr>
              <a:t>Realizations </a:t>
            </a:r>
            <a:endParaRPr lang="en-US" sz="2000" dirty="0"/>
          </a:p>
        </p:txBody>
      </p:sp>
      <p:pic>
        <p:nvPicPr>
          <p:cNvPr id="15" name="Picture 14"/>
          <p:cNvPicPr>
            <a:picLocks noChangeAspect="1"/>
          </p:cNvPicPr>
          <p:nvPr/>
        </p:nvPicPr>
        <p:blipFill rotWithShape="1">
          <a:blip r:embed="rId2"/>
          <a:srcRect t="28210" r="1845" b="9533"/>
          <a:stretch/>
        </p:blipFill>
        <p:spPr>
          <a:xfrm>
            <a:off x="1600200" y="2743200"/>
            <a:ext cx="2648179" cy="1676405"/>
          </a:xfrm>
          <a:prstGeom prst="rect">
            <a:avLst/>
          </a:prstGeom>
        </p:spPr>
      </p:pic>
      <p:pic>
        <p:nvPicPr>
          <p:cNvPr id="16" name="Picture 15"/>
          <p:cNvPicPr>
            <a:picLocks noChangeAspect="1"/>
          </p:cNvPicPr>
          <p:nvPr/>
        </p:nvPicPr>
        <p:blipFill rotWithShape="1">
          <a:blip r:embed="rId3"/>
          <a:srcRect t="28210" b="9533"/>
          <a:stretch/>
        </p:blipFill>
        <p:spPr>
          <a:xfrm>
            <a:off x="4693444" y="2742474"/>
            <a:ext cx="2697956" cy="1676405"/>
          </a:xfrm>
          <a:prstGeom prst="rect">
            <a:avLst/>
          </a:prstGeom>
        </p:spPr>
      </p:pic>
      <p:pic>
        <p:nvPicPr>
          <p:cNvPr id="17" name="Picture 16"/>
          <p:cNvPicPr>
            <a:picLocks noChangeAspect="1"/>
          </p:cNvPicPr>
          <p:nvPr/>
        </p:nvPicPr>
        <p:blipFill rotWithShape="1">
          <a:blip r:embed="rId4"/>
          <a:srcRect t="28210" b="9533"/>
          <a:stretch/>
        </p:blipFill>
        <p:spPr>
          <a:xfrm>
            <a:off x="1600200" y="4521415"/>
            <a:ext cx="2697956" cy="1676405"/>
          </a:xfrm>
          <a:prstGeom prst="rect">
            <a:avLst/>
          </a:prstGeom>
        </p:spPr>
      </p:pic>
      <p:pic>
        <p:nvPicPr>
          <p:cNvPr id="18" name="Picture 17"/>
          <p:cNvPicPr>
            <a:picLocks noChangeAspect="1"/>
          </p:cNvPicPr>
          <p:nvPr/>
        </p:nvPicPr>
        <p:blipFill rotWithShape="1">
          <a:blip r:embed="rId5"/>
          <a:srcRect t="28210" r="1845" b="9533"/>
          <a:stretch/>
        </p:blipFill>
        <p:spPr>
          <a:xfrm>
            <a:off x="4706256" y="4502781"/>
            <a:ext cx="2648179" cy="1676405"/>
          </a:xfrm>
          <a:prstGeom prst="rect">
            <a:avLst/>
          </a:prstGeom>
        </p:spPr>
      </p:pic>
      <p:sp>
        <p:nvSpPr>
          <p:cNvPr id="9" name="TextBox 8"/>
          <p:cNvSpPr txBox="1"/>
          <p:nvPr/>
        </p:nvSpPr>
        <p:spPr>
          <a:xfrm>
            <a:off x="457200" y="381000"/>
            <a:ext cx="8244840" cy="393700"/>
          </a:xfrm>
          <a:prstGeom prst="rect">
            <a:avLst/>
          </a:prstGeom>
          <a:noFill/>
        </p:spPr>
        <p:txBody>
          <a:bodyPr wrap="square" rtlCol="0">
            <a:noAutofit/>
          </a:bodyPr>
          <a:lstStyle/>
          <a:p>
            <a:pPr marL="457200" indent="-457200" fontAlgn="base">
              <a:spcBef>
                <a:spcPts val="600"/>
              </a:spcBef>
              <a:buFont typeface="+mj-lt"/>
              <a:buAutoNum type="alphaLcParenR" startAt="2"/>
            </a:pPr>
            <a:r>
              <a:rPr lang="en-IN" sz="2000" b="1" dirty="0">
                <a:latin typeface="Arial" charset="0"/>
              </a:rPr>
              <a:t>Nonstationary model fit to temperature data:</a:t>
            </a:r>
          </a:p>
        </p:txBody>
      </p:sp>
    </p:spTree>
    <p:extLst>
      <p:ext uri="{BB962C8B-B14F-4D97-AF65-F5344CB8AC3E}">
        <p14:creationId xmlns:p14="http://schemas.microsoft.com/office/powerpoint/2010/main" val="961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477054"/>
          </a:xfrm>
          <a:prstGeom prst="rect">
            <a:avLst/>
          </a:prstGeom>
          <a:noFill/>
        </p:spPr>
        <p:txBody>
          <a:bodyPr wrap="square" rtlCol="0">
            <a:noAutofit/>
          </a:bodyPr>
          <a:lstStyle/>
          <a:p>
            <a:pPr fontAlgn="base">
              <a:spcBef>
                <a:spcPts val="600"/>
              </a:spcBef>
            </a:pPr>
            <a:r>
              <a:rPr lang="en-US" sz="2400" b="1" dirty="0">
                <a:latin typeface="Arial" charset="0"/>
              </a:rPr>
              <a:t>Clearly: </a:t>
            </a:r>
            <a:r>
              <a:rPr lang="en-US" sz="2400" dirty="0">
                <a:latin typeface="Arial" charset="0"/>
              </a:rPr>
              <a:t>The two models are quite similar to each other.</a:t>
            </a:r>
          </a:p>
        </p:txBody>
      </p:sp>
      <mc:AlternateContent xmlns:mc="http://schemas.openxmlformats.org/markup-compatibility/2006" xmlns:a14="http://schemas.microsoft.com/office/drawing/2010/main">
        <mc:Choice Requires="a14">
          <p:sp>
            <p:nvSpPr>
              <p:cNvPr id="5" name="TextBox 4"/>
              <p:cNvSpPr txBox="1"/>
              <p:nvPr/>
            </p:nvSpPr>
            <p:spPr>
              <a:xfrm>
                <a:off x="457200" y="3429000"/>
                <a:ext cx="8229600" cy="477054"/>
              </a:xfrm>
              <a:prstGeom prst="rect">
                <a:avLst/>
              </a:prstGeom>
              <a:noFill/>
            </p:spPr>
            <p:txBody>
              <a:bodyPr wrap="square" rtlCol="0">
                <a:noAutofit/>
              </a:bodyPr>
              <a:lstStyle/>
              <a:p>
                <a:pPr>
                  <a:spcBef>
                    <a:spcPts val="600"/>
                  </a:spcBef>
                </a:pPr>
                <a14:m>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)(1−.33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+.18</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(1−.70</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a14:m>
                <a:r>
                  <a:rPr lang="en-US" sz="2400" dirty="0">
                    <a:latin typeface="Arial" pitchFamily="34" charset="0"/>
                    <a:cs typeface="Arial"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3429000"/>
                <a:ext cx="8229600" cy="477054"/>
              </a:xfrm>
              <a:prstGeom prst="rect">
                <a:avLst/>
              </a:prstGeom>
              <a:blipFill>
                <a:blip r:embed="rId2"/>
                <a:stretch>
                  <a:fillRect b="-153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2500086"/>
                <a:ext cx="8229600" cy="477054"/>
              </a:xfrm>
              <a:prstGeom prst="rect">
                <a:avLst/>
              </a:prstGeom>
              <a:noFill/>
            </p:spPr>
            <p:txBody>
              <a:bodyPr wrap="square" rtlCol="0">
                <a:noAutofit/>
              </a:bodyPr>
              <a:lstStyle/>
              <a:p>
                <a:pPr>
                  <a:spcBef>
                    <a:spcPts val="600"/>
                  </a:spcBef>
                </a:pPr>
                <a14:m>
                  <m:oMathPara xmlns:m="http://schemas.openxmlformats.org/officeDocument/2006/math">
                    <m:oMathParaPr>
                      <m:jc m:val="left"/>
                    </m:oMathParaPr>
                    <m:oMath xmlns:m="http://schemas.openxmlformats.org/officeDocument/2006/math">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1−.99</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)(1−.28</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+.19</m:t>
                          </m:r>
                          <m:sSup>
                            <m:sSupPr>
                              <m:ctrlPr>
                                <a:rPr lang="en-US" sz="2400" b="0" i="1" smtClean="0">
                                  <a:latin typeface="Cambria Math" panose="02040503050406030204" pitchFamily="18" charset="0"/>
                                  <a:cs typeface="Arial" pitchFamily="34" charset="0"/>
                                </a:rPr>
                              </m:ctrlPr>
                            </m:sSupPr>
                            <m:e>
                              <m:r>
                                <a:rPr lang="en-US" sz="2400" b="0" i="1" smtClean="0">
                                  <a:latin typeface="Cambria Math" panose="02040503050406030204" pitchFamily="18" charset="0"/>
                                  <a:cs typeface="Arial" pitchFamily="34" charset="0"/>
                                </a:rPr>
                                <m:t>𝐵</m:t>
                              </m:r>
                            </m:e>
                            <m:sup>
                              <m:r>
                                <a:rPr lang="en-US" sz="2400" b="0" i="1" smtClean="0">
                                  <a:latin typeface="Cambria Math" panose="02040503050406030204" pitchFamily="18" charset="0"/>
                                  <a:cs typeface="Arial" pitchFamily="34" charset="0"/>
                                </a:rPr>
                                <m:t>2</m:t>
                              </m:r>
                            </m:sup>
                          </m:sSup>
                          <m:r>
                            <a:rPr lang="en-US" sz="2400" b="0" i="1" smtClean="0">
                              <a:latin typeface="Cambria Math" panose="02040503050406030204" pitchFamily="18" charset="0"/>
                              <a:cs typeface="Arial" pitchFamily="34" charset="0"/>
                            </a:rPr>
                            <m:t>)</m:t>
                          </m:r>
                        </m:e>
                      </m:d>
                      <m:d>
                        <m:dPr>
                          <m:ctrlPr>
                            <a:rPr lang="en-US" sz="2400" b="0" i="1" smtClean="0">
                              <a:latin typeface="Cambria Math" panose="02040503050406030204" pitchFamily="18" charset="0"/>
                              <a:cs typeface="Arial" pitchFamily="34" charset="0"/>
                            </a:rPr>
                          </m:ctrlPr>
                        </m:dPr>
                        <m:e>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𝑋</m:t>
                              </m:r>
                            </m:e>
                            <m:sub>
                              <m:r>
                                <a:rPr lang="en-US" sz="2400" b="0" i="1" smtClean="0">
                                  <a:latin typeface="Cambria Math" panose="02040503050406030204" pitchFamily="18" charset="0"/>
                                  <a:cs typeface="Arial" pitchFamily="34" charset="0"/>
                                </a:rPr>
                                <m:t>𝑡</m:t>
                              </m:r>
                            </m:sub>
                          </m:sSub>
                          <m:r>
                            <a:rPr lang="en-US" sz="2400" b="0" i="1" smtClean="0">
                              <a:latin typeface="Cambria Math" panose="02040503050406030204" pitchFamily="18" charset="0"/>
                              <a:cs typeface="Arial" pitchFamily="34" charset="0"/>
                            </a:rPr>
                            <m:t>+.17</m:t>
                          </m:r>
                        </m:e>
                      </m:d>
                      <m:r>
                        <a:rPr lang="en-US" sz="2400" b="0" i="1" smtClean="0">
                          <a:latin typeface="Cambria Math" panose="02040503050406030204" pitchFamily="18" charset="0"/>
                          <a:cs typeface="Arial" pitchFamily="34" charset="0"/>
                        </a:rPr>
                        <m:t>=</m:t>
                      </m:r>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(1−.63</m:t>
                          </m:r>
                          <m:r>
                            <a:rPr lang="en-US" sz="2400" b="0" i="1" smtClean="0">
                              <a:latin typeface="Cambria Math" panose="02040503050406030204" pitchFamily="18" charset="0"/>
                              <a:cs typeface="Arial" pitchFamily="34" charset="0"/>
                            </a:rPr>
                            <m:t>𝐵</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𝑎</m:t>
                          </m:r>
                        </m:e>
                        <m:sub>
                          <m:r>
                            <a:rPr lang="en-US" sz="2400" b="0" i="1" smtClean="0">
                              <a:latin typeface="Cambria Math" panose="02040503050406030204" pitchFamily="18" charset="0"/>
                              <a:cs typeface="Arial" pitchFamily="34" charset="0"/>
                            </a:rPr>
                            <m:t>𝑡</m:t>
                          </m:r>
                        </m:sub>
                      </m:sSub>
                    </m:oMath>
                  </m:oMathPara>
                </a14:m>
                <a:endParaRPr lang="en-US" sz="24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7200" y="2500086"/>
                <a:ext cx="8229600" cy="477054"/>
              </a:xfrm>
              <a:prstGeom prst="rect">
                <a:avLst/>
              </a:prstGeom>
              <a:blipFill>
                <a:blip r:embed="rId3"/>
                <a:stretch>
                  <a:fillRect b="-16667"/>
                </a:stretch>
              </a:blipFill>
            </p:spPr>
            <p:txBody>
              <a:bodyPr/>
              <a:lstStyle/>
              <a:p>
                <a:r>
                  <a:rPr lang="en-IN">
                    <a:noFill/>
                  </a:rPr>
                  <a:t> </a:t>
                </a:r>
              </a:p>
            </p:txBody>
          </p:sp>
        </mc:Fallback>
      </mc:AlternateContent>
      <p:sp>
        <p:nvSpPr>
          <p:cNvPr id="7" name="TextBox 6"/>
          <p:cNvSpPr txBox="1"/>
          <p:nvPr/>
        </p:nvSpPr>
        <p:spPr>
          <a:xfrm>
            <a:off x="457200" y="2103748"/>
            <a:ext cx="3352800" cy="477054"/>
          </a:xfrm>
          <a:prstGeom prst="rect">
            <a:avLst/>
          </a:prstGeom>
          <a:noFill/>
        </p:spPr>
        <p:txBody>
          <a:bodyPr wrap="square" rtlCol="0">
            <a:noAutofit/>
          </a:bodyPr>
          <a:lstStyle/>
          <a:p>
            <a:pPr fontAlgn="base">
              <a:spcBef>
                <a:spcPts val="600"/>
              </a:spcBef>
            </a:pPr>
            <a:r>
              <a:rPr lang="en-US" sz="2400" b="1" dirty="0">
                <a:latin typeface="Arial" charset="0"/>
              </a:rPr>
              <a:t>Stationary model</a:t>
            </a:r>
          </a:p>
        </p:txBody>
      </p:sp>
      <p:sp>
        <p:nvSpPr>
          <p:cNvPr id="8" name="TextBox 7"/>
          <p:cNvSpPr txBox="1"/>
          <p:nvPr/>
        </p:nvSpPr>
        <p:spPr>
          <a:xfrm>
            <a:off x="457200" y="3035344"/>
            <a:ext cx="4114800" cy="462599"/>
          </a:xfrm>
          <a:prstGeom prst="rect">
            <a:avLst/>
          </a:prstGeom>
          <a:noFill/>
        </p:spPr>
        <p:txBody>
          <a:bodyPr wrap="square" rtlCol="0">
            <a:noAutofit/>
          </a:bodyPr>
          <a:lstStyle/>
          <a:p>
            <a:pPr fontAlgn="base">
              <a:spcBef>
                <a:spcPts val="600"/>
              </a:spcBef>
            </a:pPr>
            <a:r>
              <a:rPr lang="en-US" sz="2400" b="1" dirty="0">
                <a:latin typeface="Arial" charset="0"/>
              </a:rPr>
              <a:t>Nonstationary model</a:t>
            </a:r>
          </a:p>
        </p:txBody>
      </p:sp>
      <mc:AlternateContent xmlns:mc="http://schemas.openxmlformats.org/markup-compatibility/2006" xmlns:a14="http://schemas.microsoft.com/office/drawing/2010/main">
        <mc:Choice Requires="a14">
          <p:sp>
            <p:nvSpPr>
              <p:cNvPr id="9" name="TextBox 8"/>
              <p:cNvSpPr txBox="1"/>
              <p:nvPr/>
            </p:nvSpPr>
            <p:spPr>
              <a:xfrm>
                <a:off x="457200" y="3951592"/>
                <a:ext cx="8229600" cy="2220608"/>
              </a:xfrm>
              <a:prstGeom prst="rect">
                <a:avLst/>
              </a:prstGeom>
              <a:noFill/>
            </p:spPr>
            <p:txBody>
              <a:bodyPr wrap="square" rtlCol="0">
                <a:noAutofit/>
              </a:bodyPr>
              <a:lstStyle/>
              <a:p>
                <a:pPr marL="342900" indent="-342900" fontAlgn="base">
                  <a:spcBef>
                    <a:spcPts val="600"/>
                  </a:spcBef>
                  <a:buFont typeface="Arial" panose="020B0604020202020204" pitchFamily="34" charset="0"/>
                  <a:buChar char="•"/>
                </a:pPr>
                <a:r>
                  <a:rPr lang="en-US" sz="2400" dirty="0">
                    <a:latin typeface="Arial" charset="0"/>
                  </a:rPr>
                  <a:t>The main difference is the stationary factor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1−.99</m:t>
                        </m:r>
                        <m:r>
                          <a:rPr lang="en-US" sz="2400" b="0" i="1" smtClean="0">
                            <a:latin typeface="Cambria Math" panose="02040503050406030204" pitchFamily="18" charset="0"/>
                          </a:rPr>
                          <m:t>𝐵</m:t>
                        </m:r>
                      </m:e>
                    </m:d>
                  </m:oMath>
                </a14:m>
                <a:br>
                  <a:rPr lang="en-US" sz="2400" dirty="0">
                    <a:latin typeface="Arial" charset="0"/>
                  </a:rPr>
                </a:br>
                <a:r>
                  <a:rPr lang="en-US" sz="2400" dirty="0">
                    <a:latin typeface="Arial" charset="0"/>
                  </a:rPr>
                  <a:t>vs. the nonstationary factor </a:t>
                </a:r>
                <a14:m>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𝐵</m:t>
                    </m:r>
                    <m:r>
                      <a:rPr lang="en-US" sz="2400" b="0" i="1" smtClean="0">
                        <a:latin typeface="Cambria Math" panose="02040503050406030204" pitchFamily="18" charset="0"/>
                      </a:rPr>
                      <m:t>)</m:t>
                    </m:r>
                  </m:oMath>
                </a14:m>
                <a:endParaRPr lang="en-US" sz="2400" dirty="0">
                  <a:latin typeface="Arial" charset="0"/>
                </a:endParaRPr>
              </a:p>
              <a:p>
                <a:pPr marL="342900" indent="-342900" fontAlgn="base">
                  <a:spcBef>
                    <a:spcPts val="600"/>
                  </a:spcBef>
                  <a:buFont typeface="Arial" panose="020B0604020202020204" pitchFamily="34" charset="0"/>
                  <a:buChar char="•"/>
                </a:pPr>
                <a:r>
                  <a:rPr lang="en-US" sz="2400" dirty="0">
                    <a:latin typeface="Arial" charset="0"/>
                  </a:rPr>
                  <a:t>Residuals appear to be white for both models</a:t>
                </a:r>
              </a:p>
              <a:p>
                <a:pPr marL="342900" indent="-342900" fontAlgn="base">
                  <a:spcBef>
                    <a:spcPts val="600"/>
                  </a:spcBef>
                  <a:buFont typeface="Arial" panose="020B0604020202020204" pitchFamily="34" charset="0"/>
                  <a:buChar char="•"/>
                </a:pPr>
                <a:r>
                  <a:rPr lang="en-US" sz="2400" dirty="0">
                    <a:latin typeface="Arial" charset="0"/>
                  </a:rPr>
                  <a:t>Realizations from the two models are similar</a:t>
                </a:r>
              </a:p>
              <a:p>
                <a:pPr marL="342900" indent="-342900" fontAlgn="base">
                  <a:spcBef>
                    <a:spcPts val="600"/>
                  </a:spcBef>
                  <a:buFont typeface="Arial" panose="020B0604020202020204" pitchFamily="34" charset="0"/>
                  <a:buChar char="•"/>
                </a:pPr>
                <a:r>
                  <a:rPr lang="en-US" sz="2400" b="1" i="1" dirty="0">
                    <a:latin typeface="Arial" charset="0"/>
                  </a:rPr>
                  <a:t>How about forecasts?</a:t>
                </a:r>
              </a:p>
            </p:txBody>
          </p:sp>
        </mc:Choice>
        <mc:Fallback xmlns="">
          <p:sp>
            <p:nvSpPr>
              <p:cNvPr id="9" name="TextBox 8"/>
              <p:cNvSpPr txBox="1">
                <a:spLocks noRot="1" noChangeAspect="1" noMove="1" noResize="1" noEditPoints="1" noAdjustHandles="1" noChangeArrowheads="1" noChangeShapeType="1" noTextEdit="1"/>
              </p:cNvSpPr>
              <p:nvPr/>
            </p:nvSpPr>
            <p:spPr>
              <a:xfrm>
                <a:off x="457200" y="3951592"/>
                <a:ext cx="8229600" cy="2220608"/>
              </a:xfrm>
              <a:prstGeom prst="rect">
                <a:avLst/>
              </a:prstGeom>
              <a:blipFill rotWithShape="0">
                <a:blip r:embed="rId4"/>
                <a:stretch>
                  <a:fillRect l="-963" t="-1918" b="-3014"/>
                </a:stretch>
              </a:blipFill>
            </p:spPr>
            <p:txBody>
              <a:bodyPr/>
              <a:lstStyle/>
              <a:p>
                <a:r>
                  <a:rPr lang="en-US">
                    <a:noFill/>
                  </a:rPr>
                  <a:t> </a:t>
                </a:r>
              </a:p>
            </p:txBody>
          </p:sp>
        </mc:Fallback>
      </mc:AlternateContent>
      <p:sp>
        <p:nvSpPr>
          <p:cNvPr id="10" name="Title 9"/>
          <p:cNvSpPr>
            <a:spLocks noGrp="1"/>
          </p:cNvSpPr>
          <p:nvPr>
            <p:ph type="title"/>
          </p:nvPr>
        </p:nvSpPr>
        <p:spPr/>
        <p:txBody>
          <a:bodyPr/>
          <a:lstStyle/>
          <a:p>
            <a:r>
              <a:rPr lang="en-IN" sz="3200" dirty="0"/>
              <a:t>Stationary ARMA(3,1) vs. ARIMA(2,1,1) </a:t>
            </a:r>
            <a:br>
              <a:rPr lang="en-IN" sz="3200" dirty="0"/>
            </a:br>
            <a:r>
              <a:rPr lang="en-IN" sz="3200" dirty="0"/>
              <a:t>Fit to Temperature Data</a:t>
            </a:r>
          </a:p>
        </p:txBody>
      </p:sp>
    </p:spTree>
    <p:extLst>
      <p:ext uri="{BB962C8B-B14F-4D97-AF65-F5344CB8AC3E}">
        <p14:creationId xmlns:p14="http://schemas.microsoft.com/office/powerpoint/2010/main" val="199986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TextBox 3"/>
          <p:cNvSpPr txBox="1">
            <a:spLocks noChangeArrowheads="1"/>
          </p:cNvSpPr>
          <p:nvPr/>
        </p:nvSpPr>
        <p:spPr bwMode="auto">
          <a:xfrm>
            <a:off x="457200" y="2971800"/>
            <a:ext cx="8229600" cy="3374770"/>
          </a:xfrm>
          <a:prstGeom prst="rect">
            <a:avLst/>
          </a:prstGeom>
          <a:noFill/>
          <a:ln w="9525">
            <a:noFill/>
            <a:miter lim="800000"/>
            <a:headEnd/>
            <a:tailEnd/>
          </a:ln>
        </p:spPr>
        <p:txBody>
          <a:bodyPr>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If the residuals are not white noise, this suggests that further modeling may be necessary to better explain the behavior in the data.</a:t>
            </a:r>
          </a:p>
          <a:p>
            <a:pPr marL="342900" indent="-342900" fontAlgn="base">
              <a:spcBef>
                <a:spcPts val="600"/>
              </a:spcBef>
              <a:spcAft>
                <a:spcPct val="0"/>
              </a:spcAft>
              <a:buFont typeface="Arial" panose="020B0604020202020204" pitchFamily="34" charset="0"/>
              <a:buChar char="•"/>
            </a:pPr>
            <a:r>
              <a:rPr lang="en-US" sz="2400" dirty="0">
                <a:latin typeface="Arial" charset="0"/>
              </a:rPr>
              <a:t>The residuals are calculated within the functions </a:t>
            </a:r>
            <a:r>
              <a:rPr lang="en-US" sz="2400" b="1" dirty="0" err="1">
                <a:latin typeface="Courier New" panose="02070309020205020404" pitchFamily="49" charset="0"/>
                <a:cs typeface="Courier New" panose="02070309020205020404" pitchFamily="49" charset="0"/>
              </a:rPr>
              <a:t>est.ar.wge</a:t>
            </a:r>
            <a:r>
              <a:rPr lang="en-US" sz="2400" dirty="0">
                <a:latin typeface="Arial" charset="0"/>
              </a:rPr>
              <a:t> and </a:t>
            </a:r>
            <a:r>
              <a:rPr lang="en-US" sz="2400" b="1" dirty="0" err="1">
                <a:latin typeface="Courier New" panose="02070309020205020404" pitchFamily="49" charset="0"/>
                <a:cs typeface="Courier New" panose="02070309020205020404" pitchFamily="49" charset="0"/>
              </a:rPr>
              <a:t>est.arma.wge</a:t>
            </a:r>
            <a:r>
              <a:rPr lang="en-US" sz="2400" dirty="0">
                <a:latin typeface="Arial" charset="0"/>
              </a:rPr>
              <a:t> and found in the output variable </a:t>
            </a:r>
            <a:r>
              <a:rPr lang="en-US" sz="2400" b="1" dirty="0">
                <a:latin typeface="Courier New" panose="02070309020205020404" pitchFamily="49" charset="0"/>
                <a:cs typeface="Courier New" panose="02070309020205020404" pitchFamily="49" charset="0"/>
              </a:rPr>
              <a:t>$res</a:t>
            </a:r>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We briefly discuss calculation of the residuals next.</a:t>
            </a:r>
          </a:p>
        </p:txBody>
      </p:sp>
      <p:sp>
        <p:nvSpPr>
          <p:cNvPr id="5" name="Rectangle 4"/>
          <p:cNvSpPr/>
          <p:nvPr/>
        </p:nvSpPr>
        <p:spPr>
          <a:xfrm>
            <a:off x="457200" y="1602000"/>
            <a:ext cx="8229600" cy="1272143"/>
          </a:xfrm>
          <a:prstGeom prst="rect">
            <a:avLst/>
          </a:prstGeom>
          <a:ln w="38100">
            <a:solidFill>
              <a:srgbClr val="FF0000"/>
            </a:solidFill>
          </a:ln>
        </p:spPr>
        <p:txBody>
          <a:bodyPr wrap="square">
            <a:noAutofit/>
          </a:bodyPr>
          <a:lstStyle/>
          <a:p>
            <a:pPr fontAlgn="base">
              <a:spcBef>
                <a:spcPts val="600"/>
              </a:spcBef>
              <a:spcAft>
                <a:spcPct val="0"/>
              </a:spcAft>
            </a:pPr>
            <a:r>
              <a:rPr lang="en-US" sz="2400" b="1" dirty="0">
                <a:latin typeface="Arial" panose="020B0604020202020204" pitchFamily="34" charset="0"/>
                <a:cs typeface="Arial" panose="020B0604020202020204" pitchFamily="34" charset="0"/>
              </a:rPr>
              <a:t>Key point:</a:t>
            </a:r>
          </a:p>
          <a:p>
            <a:pPr fontAlgn="base">
              <a:spcBef>
                <a:spcPts val="600"/>
              </a:spcBef>
              <a:spcAft>
                <a:spcPct val="0"/>
              </a:spcAft>
            </a:pP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avar</a:t>
            </a:r>
            <a:r>
              <a:rPr lang="en-US" sz="2400" b="1" dirty="0">
                <a:latin typeface="Courier New" panose="02070309020205020404" pitchFamily="49" charset="0"/>
                <a:cs typeface="Courier New" panose="02070309020205020404" pitchFamily="49" charset="0"/>
              </a:rPr>
              <a:t> </a:t>
            </a:r>
            <a:r>
              <a:rPr lang="en-US" sz="2400" dirty="0">
                <a:latin typeface="Arial" panose="020B0604020202020204" pitchFamily="34" charset="0"/>
                <a:cs typeface="Arial" panose="020B0604020202020204" pitchFamily="34" charset="0"/>
              </a:rPr>
              <a:t>is actually a “residual” variance and does not measure whether or not the residuals are </a:t>
            </a:r>
            <a:r>
              <a:rPr lang="en-US" sz="2400" b="1" i="1" dirty="0">
                <a:latin typeface="Arial" panose="020B0604020202020204" pitchFamily="34" charset="0"/>
                <a:cs typeface="Arial" panose="020B0604020202020204" pitchFamily="34" charset="0"/>
              </a:rPr>
              <a:t>white noise</a:t>
            </a:r>
            <a:r>
              <a:rPr lang="en-US" sz="2400" dirty="0">
                <a:latin typeface="Arial" panose="020B0604020202020204" pitchFamily="34" charset="0"/>
                <a:cs typeface="Arial" panose="020B0604020202020204" pitchFamily="34" charset="0"/>
              </a:rPr>
              <a:t>.</a:t>
            </a:r>
          </a:p>
        </p:txBody>
      </p:sp>
      <p:sp>
        <p:nvSpPr>
          <p:cNvPr id="4" name="Title 3"/>
          <p:cNvSpPr>
            <a:spLocks noGrp="1"/>
          </p:cNvSpPr>
          <p:nvPr>
            <p:ph type="title"/>
          </p:nvPr>
        </p:nvSpPr>
        <p:spPr/>
        <p:txBody>
          <a:bodyPr/>
          <a:lstStyle/>
          <a:p>
            <a:r>
              <a:rPr lang="en-IN" sz="3600" dirty="0"/>
              <a:t>Checking Residuals for White Noise</a:t>
            </a:r>
          </a:p>
        </p:txBody>
      </p:sp>
    </p:spTree>
    <p:extLst>
      <p:ext uri="{BB962C8B-B14F-4D97-AF65-F5344CB8AC3E}">
        <p14:creationId xmlns:p14="http://schemas.microsoft.com/office/powerpoint/2010/main" val="417687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500"/>
                                        <p:tgtEl>
                                          <p:spTgt spid="199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500"/>
                                        <p:tgtEl>
                                          <p:spTgt spid="199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500"/>
                                        <p:tgtEl>
                                          <p:spTgt spid="199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8800" y="357734"/>
            <a:ext cx="4271099"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stationary model</a:t>
            </a:r>
          </a:p>
        </p:txBody>
      </p:sp>
      <p:sp>
        <p:nvSpPr>
          <p:cNvPr id="6" name="TextBox 5"/>
          <p:cNvSpPr txBox="1"/>
          <p:nvPr/>
        </p:nvSpPr>
        <p:spPr>
          <a:xfrm>
            <a:off x="1828800" y="3429000"/>
            <a:ext cx="5105400" cy="461665"/>
          </a:xfrm>
          <a:prstGeom prst="rect">
            <a:avLst/>
          </a:prstGeom>
          <a:noFill/>
        </p:spPr>
        <p:txBody>
          <a:bodyPr wrap="square" rtlCol="0">
            <a:noAutofit/>
          </a:bodyPr>
          <a:lstStyle/>
          <a:p>
            <a:pPr fontAlgn="base">
              <a:spcBef>
                <a:spcPts val="600"/>
              </a:spcBef>
              <a:spcAft>
                <a:spcPct val="0"/>
              </a:spcAft>
            </a:pPr>
            <a:r>
              <a:rPr lang="en-US" sz="2000" b="1" dirty="0">
                <a:latin typeface="Arial" charset="0"/>
              </a:rPr>
              <a:t>Forecasts using nonstationary model</a:t>
            </a:r>
          </a:p>
        </p:txBody>
      </p:sp>
      <p:sp>
        <p:nvSpPr>
          <p:cNvPr id="3" name="TextBox 2"/>
          <p:cNvSpPr txBox="1"/>
          <p:nvPr/>
        </p:nvSpPr>
        <p:spPr>
          <a:xfrm>
            <a:off x="1828800" y="722935"/>
            <a:ext cx="5943600" cy="945131"/>
          </a:xfrm>
          <a:prstGeom prst="rect">
            <a:avLst/>
          </a:prstGeom>
          <a:noFill/>
        </p:spPr>
        <p:txBody>
          <a:bodyPr wrap="square" rtlCol="0">
            <a:noAutofit/>
          </a:bodyPr>
          <a:lstStyle/>
          <a:p>
            <a:pPr>
              <a:lnSpc>
                <a:spcPts val="2200"/>
              </a:lnSpc>
            </a:pPr>
            <a:r>
              <a:rPr lang="en-US" b="1" dirty="0">
                <a:latin typeface="Courier New" panose="02070309020205020404" pitchFamily="49" charset="0"/>
                <a:cs typeface="Courier New" panose="02070309020205020404" pitchFamily="49" charset="0"/>
              </a:rPr>
              <a:t>data(</a:t>
            </a:r>
            <a:r>
              <a:rPr lang="en-US" b="1" dirty="0" err="1">
                <a:latin typeface="Courier New" panose="02070309020205020404" pitchFamily="49" charset="0"/>
                <a:cs typeface="Courier New" panose="02070309020205020404" pitchFamily="49" charset="0"/>
              </a:rPr>
              <a:t>hadley</a:t>
            </a:r>
            <a:r>
              <a:rPr lang="en-US" b="1" dirty="0">
                <a:latin typeface="Courier New" panose="02070309020205020404" pitchFamily="49" charset="0"/>
                <a:cs typeface="Courier New" panose="02070309020205020404" pitchFamily="49" charset="0"/>
              </a:rPr>
              <a:t>)</a:t>
            </a:r>
          </a:p>
          <a:p>
            <a:pPr>
              <a:lnSpc>
                <a:spcPts val="2200"/>
              </a:lnSpc>
            </a:pPr>
            <a:r>
              <a:rPr lang="en-US" b="1" dirty="0" err="1">
                <a:latin typeface="Courier New" panose="02070309020205020404" pitchFamily="49" charset="0"/>
                <a:cs typeface="Courier New" panose="02070309020205020404" pitchFamily="49" charset="0"/>
              </a:rPr>
              <a:t>fore.arma.wge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a:t>
            </a:r>
            <a:r>
              <a:rPr lang="en-US" b="1" dirty="0">
                <a:latin typeface="Courier New" panose="02070309020205020404" pitchFamily="49" charset="0"/>
                <a:cs typeface="Courier New" panose="02070309020205020404" pitchFamily="49" charset="0"/>
              </a:rPr>
              <a:t>=c(1.27,-.47,.19), theta=.63,n.ahead=50,limits=FALSE)</a:t>
            </a:r>
          </a:p>
        </p:txBody>
      </p:sp>
      <p:sp>
        <p:nvSpPr>
          <p:cNvPr id="9" name="TextBox 8"/>
          <p:cNvSpPr txBox="1"/>
          <p:nvPr/>
        </p:nvSpPr>
        <p:spPr>
          <a:xfrm>
            <a:off x="1828800" y="3809491"/>
            <a:ext cx="5943600" cy="663002"/>
          </a:xfrm>
          <a:prstGeom prst="rect">
            <a:avLst/>
          </a:prstGeom>
          <a:noFill/>
        </p:spPr>
        <p:txBody>
          <a:bodyPr wrap="square" rtlCol="0">
            <a:noAutofit/>
          </a:bodyPr>
          <a:lstStyle/>
          <a:p>
            <a:pPr>
              <a:lnSpc>
                <a:spcPts val="2200"/>
              </a:lnSpc>
            </a:pPr>
            <a:r>
              <a:rPr lang="en-US" b="1" dirty="0" err="1">
                <a:latin typeface="Courier New" panose="02070309020205020404" pitchFamily="49" charset="0"/>
                <a:cs typeface="Courier New" panose="02070309020205020404" pitchFamily="49" charset="0"/>
              </a:rPr>
              <a:t>fore.aruma.wge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hadley,d</a:t>
            </a:r>
            <a:r>
              <a:rPr lang="en-US" b="1" dirty="0">
                <a:latin typeface="Courier New" panose="02070309020205020404" pitchFamily="49" charset="0"/>
                <a:cs typeface="Courier New" panose="02070309020205020404" pitchFamily="49" charset="0"/>
              </a:rPr>
              <a:t>=1,phi=c(.33,-.18), theta=.7,n.ahead=50,limits=FALSE)</a:t>
            </a:r>
          </a:p>
        </p:txBody>
      </p:sp>
      <p:pic>
        <p:nvPicPr>
          <p:cNvPr id="8" name="Picture 7"/>
          <p:cNvPicPr>
            <a:picLocks noChangeAspect="1"/>
          </p:cNvPicPr>
          <p:nvPr/>
        </p:nvPicPr>
        <p:blipFill rotWithShape="1">
          <a:blip r:embed="rId3"/>
          <a:srcRect l="4498" t="21913" b="25097"/>
          <a:stretch/>
        </p:blipFill>
        <p:spPr>
          <a:xfrm>
            <a:off x="2983230" y="4488751"/>
            <a:ext cx="3177540" cy="1759649"/>
          </a:xfrm>
          <a:prstGeom prst="rect">
            <a:avLst/>
          </a:prstGeom>
        </p:spPr>
      </p:pic>
      <p:pic>
        <p:nvPicPr>
          <p:cNvPr id="10" name="Picture 9"/>
          <p:cNvPicPr>
            <a:picLocks noChangeAspect="1"/>
          </p:cNvPicPr>
          <p:nvPr/>
        </p:nvPicPr>
        <p:blipFill rotWithShape="1">
          <a:blip r:embed="rId4"/>
          <a:srcRect t="21699" r="2882" b="25097"/>
          <a:stretch/>
        </p:blipFill>
        <p:spPr>
          <a:xfrm>
            <a:off x="3006002" y="1651960"/>
            <a:ext cx="3131997" cy="1712463"/>
          </a:xfrm>
          <a:prstGeom prst="rect">
            <a:avLst/>
          </a:prstGeom>
        </p:spPr>
      </p:pic>
    </p:spTree>
    <p:extLst>
      <p:ext uri="{BB962C8B-B14F-4D97-AF65-F5344CB8AC3E}">
        <p14:creationId xmlns:p14="http://schemas.microsoft.com/office/powerpoint/2010/main" val="21963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600"/>
            <a:ext cx="8229600" cy="5090286"/>
          </a:xfrm>
          <a:prstGeom prst="rect">
            <a:avLst/>
          </a:prstGeom>
          <a:noFill/>
        </p:spPr>
        <p:txBody>
          <a:bodyPr wrap="square" rtlCol="0">
            <a:noAutofit/>
          </a:bodyPr>
          <a:lstStyle/>
          <a:p>
            <a:pPr fontAlgn="base">
              <a:spcBef>
                <a:spcPts val="600"/>
              </a:spcBef>
              <a:spcAft>
                <a:spcPct val="0"/>
              </a:spcAft>
            </a:pPr>
            <a:r>
              <a:rPr lang="en-US" sz="2400" b="1" dirty="0">
                <a:latin typeface="Arial" charset="0"/>
              </a:rPr>
              <a:t>Notes:</a:t>
            </a:r>
          </a:p>
          <a:p>
            <a:pPr marL="342900" indent="-342900" fontAlgn="base">
              <a:spcBef>
                <a:spcPts val="600"/>
              </a:spcBef>
              <a:spcAft>
                <a:spcPct val="0"/>
              </a:spcAft>
              <a:buFont typeface="Arial" panose="020B0604020202020204" pitchFamily="34" charset="0"/>
              <a:buChar char="•"/>
            </a:pPr>
            <a:r>
              <a:rPr lang="en-US" sz="2400" dirty="0">
                <a:latin typeface="Arial" charset="0"/>
              </a:rPr>
              <a:t>The two “similar” models produce very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It is important to understand the properties of the selected model</a:t>
            </a:r>
          </a:p>
          <a:p>
            <a:pPr marL="800100" lvl="1" indent="-342900" fontAlgn="base">
              <a:spcBef>
                <a:spcPts val="600"/>
              </a:spcBef>
              <a:spcAft>
                <a:spcPct val="0"/>
              </a:spcAft>
              <a:buFont typeface="Arial" panose="020B0604020202020204" pitchFamily="34" charset="0"/>
              <a:buChar char="•"/>
            </a:pPr>
            <a:r>
              <a:rPr lang="en-US" sz="2000" dirty="0">
                <a:latin typeface="Arial" charset="0"/>
              </a:rPr>
              <a:t>The selection of a </a:t>
            </a:r>
            <a:r>
              <a:rPr lang="en-US" sz="2000" b="1" dirty="0">
                <a:latin typeface="Arial" charset="0"/>
              </a:rPr>
              <a:t>stationary</a:t>
            </a:r>
            <a:r>
              <a:rPr lang="en-US" sz="2000" dirty="0">
                <a:latin typeface="Arial" charset="0"/>
              </a:rPr>
              <a:t> model will </a:t>
            </a:r>
            <a:r>
              <a:rPr lang="en-US" sz="2000" i="1" dirty="0">
                <a:latin typeface="Arial" charset="0"/>
              </a:rPr>
              <a:t>automatically</a:t>
            </a:r>
            <a:r>
              <a:rPr lang="en-US" sz="2000" dirty="0">
                <a:latin typeface="Arial" charset="0"/>
              </a:rPr>
              <a:t> produce forecasts that eventually </a:t>
            </a:r>
            <a:r>
              <a:rPr lang="en-US" sz="2000" i="1" dirty="0">
                <a:latin typeface="Arial" charset="0"/>
              </a:rPr>
              <a:t>tend toward the mean </a:t>
            </a:r>
            <a:r>
              <a:rPr lang="en-US" sz="2000" dirty="0">
                <a:latin typeface="Arial" charset="0"/>
              </a:rPr>
              <a:t>of the observed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from the ARIMA(2,1,1) model will </a:t>
            </a:r>
            <a:r>
              <a:rPr lang="en-US" sz="2000" i="1" dirty="0">
                <a:latin typeface="Arial" charset="0"/>
              </a:rPr>
              <a:t>tend to a horizontal line </a:t>
            </a:r>
            <a:r>
              <a:rPr lang="en-US" sz="2000" dirty="0">
                <a:latin typeface="Arial" charset="0"/>
              </a:rPr>
              <a:t>at about the level of the last data value.</a:t>
            </a:r>
          </a:p>
          <a:p>
            <a:pPr marL="342900" indent="-342900" fontAlgn="base">
              <a:spcBef>
                <a:spcPts val="600"/>
              </a:spcBef>
              <a:spcAft>
                <a:spcPct val="0"/>
              </a:spcAft>
              <a:buFont typeface="Arial" panose="020B0604020202020204" pitchFamily="34" charset="0"/>
              <a:buChar char="•"/>
            </a:pPr>
            <a:r>
              <a:rPr lang="en-US" sz="2400" b="1" dirty="0">
                <a:latin typeface="Arial" charset="0"/>
              </a:rPr>
              <a:t>That is: </a:t>
            </a:r>
            <a:r>
              <a:rPr lang="en-US" sz="2400" dirty="0">
                <a:latin typeface="Arial" charset="0"/>
              </a:rPr>
              <a:t>It was the </a:t>
            </a:r>
            <a:r>
              <a:rPr lang="en-US" sz="2400" b="1" i="1" dirty="0">
                <a:latin typeface="Arial" charset="0"/>
              </a:rPr>
              <a:t>decision</a:t>
            </a:r>
            <a:r>
              <a:rPr lang="en-US" sz="2400" dirty="0">
                <a:latin typeface="Arial" charset="0"/>
              </a:rPr>
              <a:t> to use an ARMA or ARIMA model that resulted in the forecasts produced</a:t>
            </a:r>
          </a:p>
          <a:p>
            <a:pPr marL="363538" fontAlgn="base">
              <a:spcBef>
                <a:spcPts val="600"/>
              </a:spcBef>
              <a:spcAft>
                <a:spcPct val="0"/>
              </a:spcAft>
            </a:pPr>
            <a:r>
              <a:rPr lang="en-US" sz="2400" b="1" dirty="0">
                <a:latin typeface="Arial" charset="0"/>
              </a:rPr>
              <a:t>Beware of results by analysts who choose a model in order to produce desired results</a:t>
            </a:r>
          </a:p>
        </p:txBody>
      </p:sp>
      <p:sp>
        <p:nvSpPr>
          <p:cNvPr id="4" name="Rectangle 3"/>
          <p:cNvSpPr/>
          <p:nvPr/>
        </p:nvSpPr>
        <p:spPr bwMode="auto">
          <a:xfrm>
            <a:off x="762000" y="4568370"/>
            <a:ext cx="7620000" cy="81643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4779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81601"/>
            <a:ext cx="8229600" cy="2869600"/>
          </a:xfrm>
          <a:prstGeom prst="rect">
            <a:avLst/>
          </a:prstGeom>
          <a:noFill/>
        </p:spPr>
        <p:txBody>
          <a:bodyPr wrap="square" rtlCol="0">
            <a:noAutofit/>
          </a:bodyPr>
          <a:lstStyle/>
          <a:p>
            <a:pPr>
              <a:spcBef>
                <a:spcPts val="600"/>
              </a:spcBef>
            </a:pPr>
            <a:r>
              <a:rPr lang="en-US" sz="2400" b="1" dirty="0">
                <a:latin typeface="Arial" panose="020B0604020202020204" pitchFamily="34" charset="0"/>
                <a:cs typeface="Arial" panose="020B0604020202020204" pitchFamily="34" charset="0"/>
              </a:rPr>
              <a:t>Note: </a:t>
            </a:r>
            <a:r>
              <a:rPr lang="en-US" sz="2000" dirty="0">
                <a:latin typeface="Arial" panose="020B0604020202020204" pitchFamily="34" charset="0"/>
                <a:cs typeface="Arial" panose="020B0604020202020204" pitchFamily="34" charset="0"/>
              </a:rPr>
              <a:t>For the temperature data, the debate centers around whether we should </a:t>
            </a:r>
            <a:r>
              <a:rPr lang="en-US" sz="2000" b="1" i="1" dirty="0">
                <a:latin typeface="Arial" panose="020B0604020202020204" pitchFamily="34" charset="0"/>
                <a:cs typeface="Arial" panose="020B0604020202020204" pitchFamily="34" charset="0"/>
              </a:rPr>
              <a:t>predict the trend to continue</a:t>
            </a:r>
            <a:r>
              <a:rPr lang="en-US" sz="2000" dirty="0">
                <a:latin typeface="Arial" panose="020B0604020202020204" pitchFamily="34" charset="0"/>
                <a:cs typeface="Arial" panose="020B0604020202020204" pitchFamily="34" charset="0"/>
              </a:rPr>
              <a:t>.</a:t>
            </a:r>
          </a:p>
          <a:p>
            <a:pPr>
              <a:spcBef>
                <a:spcPts val="600"/>
              </a:spcBef>
            </a:pPr>
            <a:br>
              <a:rPr lang="en-US" sz="2000" b="1" dirty="0">
                <a:latin typeface="Arial" panose="020B0604020202020204" pitchFamily="34" charset="0"/>
                <a:cs typeface="Arial" panose="020B0604020202020204" pitchFamily="34" charset="0"/>
              </a:rPr>
            </a:br>
            <a:r>
              <a:rPr lang="en-US" sz="2000" b="1" dirty="0">
                <a:latin typeface="Arial" panose="020B0604020202020204" pitchFamily="34" charset="0"/>
                <a:cs typeface="Arial" panose="020B0604020202020204" pitchFamily="34" charset="0"/>
              </a:rPr>
              <a:t>For “correlation-based” models:</a:t>
            </a:r>
          </a:p>
          <a:p>
            <a:pPr>
              <a:spcBef>
                <a:spcPts val="600"/>
              </a:spcBef>
            </a:pPr>
            <a:r>
              <a:rPr lang="en-US" sz="2000" dirty="0">
                <a:latin typeface="Arial" panose="020B0604020202020204" pitchFamily="34" charset="0"/>
                <a:cs typeface="Arial" panose="020B0604020202020204" pitchFamily="34" charset="0"/>
              </a:rPr>
              <a:t>In order for a trend to be predicted to continue we need 2 unit roots. </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We did see this in the airline data</a:t>
            </a:r>
          </a:p>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In the non-seasonal case, realizations from models with 2 unit roots often look like</a:t>
            </a:r>
          </a:p>
        </p:txBody>
      </p:sp>
      <p:sp>
        <p:nvSpPr>
          <p:cNvPr id="6" name="TextBox 5"/>
          <p:cNvSpPr txBox="1"/>
          <p:nvPr/>
        </p:nvSpPr>
        <p:spPr>
          <a:xfrm>
            <a:off x="457200" y="5486401"/>
            <a:ext cx="8229600" cy="696686"/>
          </a:xfrm>
          <a:prstGeom prst="rect">
            <a:avLst/>
          </a:prstGeom>
          <a:noFill/>
        </p:spPr>
        <p:txBody>
          <a:bodyPr wrap="square" rtlCol="0">
            <a:noAutofit/>
          </a:bodyPr>
          <a:lstStyle/>
          <a:p>
            <a:pPr marL="342900" indent="-342900">
              <a:spcBef>
                <a:spcPts val="600"/>
              </a:spcBef>
              <a:buFont typeface="Arial" panose="020B0604020202020204" pitchFamily="34" charset="0"/>
              <a:buChar char="•"/>
            </a:pPr>
            <a:r>
              <a:rPr lang="en-US" sz="2000" dirty="0">
                <a:latin typeface="Arial" panose="020B0604020202020204" pitchFamily="34" charset="0"/>
                <a:cs typeface="Arial" panose="020B0604020202020204" pitchFamily="34" charset="0"/>
              </a:rPr>
              <a:t>The choice of a correlation based model makes it difficult to conclude that we should predict a trend to continue </a:t>
            </a:r>
          </a:p>
        </p:txBody>
      </p:sp>
      <p:pic>
        <p:nvPicPr>
          <p:cNvPr id="8" name="Picture 7"/>
          <p:cNvPicPr>
            <a:picLocks noChangeAspect="1"/>
          </p:cNvPicPr>
          <p:nvPr/>
        </p:nvPicPr>
        <p:blipFill rotWithShape="1">
          <a:blip r:embed="rId2"/>
          <a:srcRect t="26654" b="9533"/>
          <a:stretch/>
        </p:blipFill>
        <p:spPr>
          <a:xfrm>
            <a:off x="1524000" y="3352800"/>
            <a:ext cx="3090386" cy="1968239"/>
          </a:xfrm>
          <a:prstGeom prst="rect">
            <a:avLst/>
          </a:prstGeom>
        </p:spPr>
      </p:pic>
      <p:sp>
        <p:nvSpPr>
          <p:cNvPr id="3" name="TextBox 2"/>
          <p:cNvSpPr txBox="1"/>
          <p:nvPr/>
        </p:nvSpPr>
        <p:spPr>
          <a:xfrm>
            <a:off x="5029200" y="3480778"/>
            <a:ext cx="2514600" cy="1169551"/>
          </a:xfrm>
          <a:prstGeom prst="rect">
            <a:avLst/>
          </a:prstGeom>
          <a:noFill/>
          <a:ln w="28575">
            <a:solidFill>
              <a:srgbClr val="FF0000"/>
            </a:solidFill>
          </a:ln>
        </p:spPr>
        <p:txBody>
          <a:bodyPr wrap="square" rtlCol="0">
            <a:noAutofit/>
          </a:bodyPr>
          <a:lstStyle/>
          <a:p>
            <a:pPr fontAlgn="base">
              <a:spcBef>
                <a:spcPts val="600"/>
              </a:spcBef>
              <a:spcAft>
                <a:spcPct val="0"/>
              </a:spcAft>
            </a:pPr>
            <a:r>
              <a:rPr lang="en-US" b="1" dirty="0">
                <a:latin typeface="Arial" charset="0"/>
              </a:rPr>
              <a:t>Highly correlated wandering pattern – much more so than the temperature data</a:t>
            </a:r>
          </a:p>
        </p:txBody>
      </p:sp>
      <p:cxnSp>
        <p:nvCxnSpPr>
          <p:cNvPr id="7" name="Straight Arrow Connector 6"/>
          <p:cNvCxnSpPr/>
          <p:nvPr/>
        </p:nvCxnSpPr>
        <p:spPr bwMode="auto">
          <a:xfrm flipH="1">
            <a:off x="3810001" y="3937000"/>
            <a:ext cx="1206499" cy="979"/>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192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6" grpId="0"/>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6964" name="Text Box 4"/>
          <p:cNvSpPr txBox="1">
            <a:spLocks noChangeArrowheads="1"/>
          </p:cNvSpPr>
          <p:nvPr/>
        </p:nvSpPr>
        <p:spPr bwMode="auto">
          <a:xfrm>
            <a:off x="457200" y="2543629"/>
            <a:ext cx="8229600" cy="3476171"/>
          </a:xfrm>
          <a:prstGeom prst="rect">
            <a:avLst/>
          </a:prstGeom>
          <a:noFill/>
          <a:ln w="25400">
            <a:noFill/>
            <a:miter lim="800000"/>
            <a:headEnd/>
            <a:tailEnd/>
          </a:ln>
        </p:spPr>
        <p:txBody>
          <a:bodyPr wrap="square">
            <a:noAutofit/>
          </a:bodyPr>
          <a:lstStyle/>
          <a:p>
            <a:pPr fontAlgn="base">
              <a:spcBef>
                <a:spcPts val="600"/>
              </a:spcBef>
              <a:spcAft>
                <a:spcPct val="0"/>
              </a:spcAft>
            </a:pPr>
            <a:r>
              <a:rPr lang="en-US" sz="2400" b="1" dirty="0">
                <a:latin typeface="Arial" charset="0"/>
              </a:rPr>
              <a:t>We simply ask the question:</a:t>
            </a:r>
          </a:p>
          <a:p>
            <a:pPr fontAlgn="base">
              <a:spcBef>
                <a:spcPts val="600"/>
              </a:spcBef>
              <a:spcAft>
                <a:spcPct val="0"/>
              </a:spcAft>
            </a:pPr>
            <a:r>
              <a:rPr lang="en-US" sz="2400" dirty="0">
                <a:latin typeface="Arial" charset="0"/>
              </a:rPr>
              <a:t>Given reasonable models fit to the historical data, would these models predict the current trend to continue?</a:t>
            </a:r>
          </a:p>
          <a:p>
            <a:pPr marL="342900" indent="-342900" fontAlgn="base">
              <a:spcBef>
                <a:spcPts val="600"/>
              </a:spcBef>
              <a:spcAft>
                <a:spcPct val="0"/>
              </a:spcAft>
              <a:buFont typeface="Arial" panose="020B0604020202020204" pitchFamily="34" charset="0"/>
              <a:buChar char="•"/>
            </a:pPr>
            <a:r>
              <a:rPr lang="en-US" sz="2400" dirty="0">
                <a:latin typeface="Arial" charset="0"/>
              </a:rPr>
              <a:t>The answer is “No” based on the standard ARMA and ARIMA fits to the temperature data</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seem like reasonable models and easily passed the checks for white noise residuals, etc.</a:t>
            </a:r>
          </a:p>
          <a:p>
            <a:pPr marL="800100" lvl="1" indent="-342900" fontAlgn="base">
              <a:spcBef>
                <a:spcPts val="600"/>
              </a:spcBef>
              <a:spcAft>
                <a:spcPct val="0"/>
              </a:spcAft>
              <a:buFont typeface="Arial" panose="020B0604020202020204" pitchFamily="34" charset="0"/>
              <a:buChar char="•"/>
            </a:pPr>
            <a:r>
              <a:rPr lang="en-US" sz="2000" b="1" i="1" dirty="0">
                <a:latin typeface="Arial" charset="0"/>
              </a:rPr>
              <a:t>So, is there any statistical argument for claiming the trend should continue?</a:t>
            </a:r>
          </a:p>
        </p:txBody>
      </p:sp>
      <p:sp>
        <p:nvSpPr>
          <p:cNvPr id="2" name="TextBox 1"/>
          <p:cNvSpPr txBox="1"/>
          <p:nvPr/>
        </p:nvSpPr>
        <p:spPr>
          <a:xfrm>
            <a:off x="457200" y="791029"/>
            <a:ext cx="8229600" cy="160685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400" b="1" dirty="0">
                <a:latin typeface="Arial" charset="0"/>
              </a:rPr>
              <a:t>Caution: </a:t>
            </a:r>
            <a:r>
              <a:rPr lang="en-US" sz="2400" dirty="0">
                <a:latin typeface="Arial" charset="0"/>
              </a:rPr>
              <a:t>The decision concerning whether the observed warming trend should be predicted to continue is one that involves a variety of climatological issues we are not discussing here.</a:t>
            </a:r>
          </a:p>
        </p:txBody>
      </p:sp>
    </p:spTree>
    <p:extLst>
      <p:ext uri="{BB962C8B-B14F-4D97-AF65-F5344CB8AC3E}">
        <p14:creationId xmlns:p14="http://schemas.microsoft.com/office/powerpoint/2010/main" val="6108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69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69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69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69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69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696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38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1FFC-5630-4B44-93D6-7ED3898CA8D1}"/>
              </a:ext>
            </a:extLst>
          </p:cNvPr>
          <p:cNvSpPr>
            <a:spLocks noGrp="1"/>
          </p:cNvSpPr>
          <p:nvPr>
            <p:ph type="ctrTitle"/>
          </p:nvPr>
        </p:nvSpPr>
        <p:spPr/>
        <p:txBody>
          <a:bodyPr/>
          <a:lstStyle/>
          <a:p>
            <a:r>
              <a:rPr lang="en-US" dirty="0"/>
              <a:t>Signal-Plus-Noise Model</a:t>
            </a:r>
          </a:p>
        </p:txBody>
      </p:sp>
      <p:sp>
        <p:nvSpPr>
          <p:cNvPr id="3" name="Subtitle 2">
            <a:extLst>
              <a:ext uri="{FF2B5EF4-FFF2-40B4-BE49-F238E27FC236}">
                <a16:creationId xmlns:a16="http://schemas.microsoft.com/office/drawing/2014/main" id="{95A28406-BFA5-FA4B-A4F7-62D4564E53A0}"/>
              </a:ext>
            </a:extLst>
          </p:cNvPr>
          <p:cNvSpPr>
            <a:spLocks noGrp="1"/>
          </p:cNvSpPr>
          <p:nvPr>
            <p:ph type="subTitle" idx="1"/>
          </p:nvPr>
        </p:nvSpPr>
        <p:spPr/>
        <p:txBody>
          <a:bodyPr/>
          <a:lstStyle/>
          <a:p>
            <a:r>
              <a:rPr lang="en-US"/>
              <a:t>Global Temperature Data</a:t>
            </a:r>
            <a:endParaRPr lang="en-US" dirty="0"/>
          </a:p>
        </p:txBody>
      </p:sp>
    </p:spTree>
    <p:extLst>
      <p:ext uri="{BB962C8B-B14F-4D97-AF65-F5344CB8AC3E}">
        <p14:creationId xmlns:p14="http://schemas.microsoft.com/office/powerpoint/2010/main" val="30406313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7200" y="1602000"/>
                <a:ext cx="8229600" cy="4624629"/>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We have already discussed the facts that:</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It is often difficult to distinguish between realizations from the above model and those from ARMA/ARIMA models.</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Such models are appealing since they </a:t>
                </a:r>
                <a:r>
                  <a:rPr lang="en-US" sz="2400" b="1" i="1" dirty="0">
                    <a:solidFill>
                      <a:schemeClr val="tx1"/>
                    </a:solidFill>
                    <a:latin typeface="Arial" charset="0"/>
                  </a:rPr>
                  <a:t>simultaneously consider correlation based vs. deterministic trending behavior.</a:t>
                </a:r>
              </a:p>
              <a:p>
                <a:pPr marL="342900" indent="-342900" fontAlgn="base">
                  <a:spcBef>
                    <a:spcPts val="600"/>
                  </a:spcBef>
                  <a:spcAft>
                    <a:spcPct val="0"/>
                  </a:spcAft>
                  <a:buFont typeface="Arial" panose="020B0604020202020204" pitchFamily="34" charset="0"/>
                  <a:buChar char="•"/>
                </a:pPr>
                <a:r>
                  <a:rPr lang="en-US" sz="2400" dirty="0">
                    <a:solidFill>
                      <a:schemeClr val="tx1"/>
                    </a:solidFill>
                    <a:latin typeface="Arial" charset="0"/>
                  </a:rPr>
                  <a:t>If the null hypothesis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=0</m:t>
                    </m:r>
                  </m:oMath>
                </a14:m>
                <a:r>
                  <a:rPr lang="en-US" sz="2400" dirty="0">
                    <a:solidFill>
                      <a:schemeClr val="tx1"/>
                    </a:solidFill>
                    <a:latin typeface="Arial" charset="0"/>
                  </a:rPr>
                  <a:t> is rejected then the existing trend would be predicted to continue into the future</a:t>
                </a:r>
              </a:p>
              <a:p>
                <a:pPr marL="800100" lvl="1" indent="-342900" fontAlgn="base">
                  <a:spcBef>
                    <a:spcPts val="600"/>
                  </a:spcBef>
                  <a:spcAft>
                    <a:spcPct val="0"/>
                  </a:spcAft>
                  <a:buFont typeface="Arial" panose="020B0604020202020204" pitchFamily="34" charset="0"/>
                  <a:buChar char="•"/>
                </a:pPr>
                <a:r>
                  <a:rPr lang="en-US" sz="2000" dirty="0">
                    <a:latin typeface="Arial" charset="0"/>
                  </a:rPr>
                  <a:t>W</a:t>
                </a:r>
                <a:r>
                  <a:rPr lang="en-US" sz="2000" dirty="0">
                    <a:solidFill>
                      <a:schemeClr val="tx1"/>
                    </a:solidFill>
                    <a:latin typeface="Arial" charset="0"/>
                  </a:rPr>
                  <a:t>ith the usual precautions about extrapolating into the future where conditions might change.</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602000"/>
                <a:ext cx="8229600" cy="4624629"/>
              </a:xfrm>
              <a:prstGeom prst="rect">
                <a:avLst/>
              </a:prstGeom>
              <a:blipFill>
                <a:blip r:embed="rId2"/>
                <a:stretch>
                  <a:fillRect l="-1111" t="-923" r="-19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itle 4"/>
              <p:cNvSpPr>
                <a:spLocks noGrp="1"/>
              </p:cNvSpPr>
              <p:nvPr>
                <p:ph type="title"/>
              </p:nvPr>
            </p:nvSpPr>
            <p:spPr/>
            <p:txBody>
              <a:bodyPr/>
              <a:lstStyle/>
              <a:p>
                <a:pPr lvl="0" fontAlgn="base">
                  <a:spcBef>
                    <a:spcPts val="0"/>
                  </a:spcBef>
                  <a:spcAft>
                    <a:spcPct val="0"/>
                  </a:spcAft>
                </a:pPr>
                <a:r>
                  <a:rPr lang="en-US" sz="3200" dirty="0">
                    <a:solidFill>
                      <a:schemeClr val="tx1"/>
                    </a:solidFill>
                    <a:latin typeface="Arial" charset="0"/>
                    <a:ea typeface="+mn-ea"/>
                    <a:cs typeface="+mn-cs"/>
                  </a:rPr>
                  <a:t>Let’s consider the signal-plus-noise model:</a:t>
                </a:r>
                <a:br>
                  <a:rPr lang="en-US" sz="3200" dirty="0">
                    <a:solidFill>
                      <a:schemeClr val="tx1"/>
                    </a:solidFill>
                    <a:latin typeface="Arial" charset="0"/>
                    <a:ea typeface="+mn-ea"/>
                    <a:cs typeface="+mn-cs"/>
                  </a:rPr>
                </a:br>
                <a14:m>
                  <m:oMathPara xmlns:m="http://schemas.openxmlformats.org/officeDocument/2006/math">
                    <m:oMathParaPr>
                      <m:jc m:val="centerGroup"/>
                    </m:oMathParaPr>
                    <m:oMath xmlns:m="http://schemas.openxmlformats.org/officeDocument/2006/math">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𝑋</m:t>
                          </m:r>
                        </m:e>
                        <m:sub>
                          <m:r>
                            <a:rPr lang="en-US" sz="3200" b="0" i="1">
                              <a:solidFill>
                                <a:schemeClr val="tx1"/>
                              </a:solidFill>
                              <a:latin typeface="Cambria Math" panose="02040503050406030204" pitchFamily="18" charset="0"/>
                              <a:ea typeface="+mn-ea"/>
                              <a:cs typeface="+mn-cs"/>
                            </a:rPr>
                            <m:t>𝑡</m:t>
                          </m:r>
                        </m:sub>
                      </m:sSub>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𝑎</m:t>
                      </m:r>
                      <m:r>
                        <a:rPr lang="en-US" sz="3200" b="0" i="1">
                          <a:solidFill>
                            <a:schemeClr val="tx1"/>
                          </a:solidFill>
                          <a:latin typeface="Cambria Math" panose="02040503050406030204" pitchFamily="18" charset="0"/>
                          <a:ea typeface="+mn-ea"/>
                          <a:cs typeface="+mn-cs"/>
                        </a:rPr>
                        <m:t>+</m:t>
                      </m:r>
                      <m:r>
                        <a:rPr lang="en-US" sz="3200" b="0" i="1">
                          <a:solidFill>
                            <a:schemeClr val="tx1"/>
                          </a:solidFill>
                          <a:latin typeface="Cambria Math" panose="02040503050406030204" pitchFamily="18" charset="0"/>
                          <a:ea typeface="+mn-ea"/>
                          <a:cs typeface="+mn-cs"/>
                        </a:rPr>
                        <m:t>𝑏𝑡</m:t>
                      </m:r>
                      <m:r>
                        <a:rPr lang="en-US" sz="3200" b="0" i="1">
                          <a:solidFill>
                            <a:schemeClr val="tx1"/>
                          </a:solidFill>
                          <a:latin typeface="Cambria Math" panose="02040503050406030204" pitchFamily="18" charset="0"/>
                          <a:ea typeface="+mn-ea"/>
                          <a:cs typeface="+mn-cs"/>
                        </a:rPr>
                        <m:t>+</m:t>
                      </m:r>
                      <m:sSub>
                        <m:sSubPr>
                          <m:ctrlPr>
                            <a:rPr lang="en-US" sz="3200" i="1">
                              <a:solidFill>
                                <a:schemeClr val="tx1"/>
                              </a:solidFill>
                              <a:latin typeface="Cambria Math" panose="02040503050406030204" pitchFamily="18" charset="0"/>
                              <a:ea typeface="+mn-ea"/>
                              <a:cs typeface="+mn-cs"/>
                            </a:rPr>
                          </m:ctrlPr>
                        </m:sSubPr>
                        <m:e>
                          <m:r>
                            <a:rPr lang="en-US" sz="3200" b="0" i="1">
                              <a:solidFill>
                                <a:schemeClr val="tx1"/>
                              </a:solidFill>
                              <a:latin typeface="Cambria Math" panose="02040503050406030204" pitchFamily="18" charset="0"/>
                              <a:ea typeface="+mn-ea"/>
                              <a:cs typeface="+mn-cs"/>
                            </a:rPr>
                            <m:t>𝑍</m:t>
                          </m:r>
                        </m:e>
                        <m:sub>
                          <m:r>
                            <a:rPr lang="en-US" sz="3200" b="0" i="1">
                              <a:solidFill>
                                <a:schemeClr val="tx1"/>
                              </a:solidFill>
                              <a:latin typeface="Cambria Math" panose="02040503050406030204" pitchFamily="18" charset="0"/>
                              <a:ea typeface="+mn-ea"/>
                              <a:cs typeface="+mn-cs"/>
                            </a:rPr>
                            <m:t>𝑡</m:t>
                          </m:r>
                        </m:sub>
                      </m:sSub>
                    </m:oMath>
                  </m:oMathPara>
                </a14:m>
                <a:endParaRPr lang="en-IN" sz="3200" dirty="0">
                  <a:solidFill>
                    <a:schemeClr val="tx1"/>
                  </a:solidFill>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a:blip r:embed="rId3"/>
                <a:stretch>
                  <a:fillRect t="-3743"/>
                </a:stretch>
              </a:blipFill>
            </p:spPr>
            <p:txBody>
              <a:bodyPr/>
              <a:lstStyle/>
              <a:p>
                <a:r>
                  <a:rPr lang="en-IN">
                    <a:noFill/>
                  </a:rPr>
                  <a:t> </a:t>
                </a:r>
              </a:p>
            </p:txBody>
          </p:sp>
        </mc:Fallback>
      </mc:AlternateContent>
    </p:spTree>
    <p:extLst>
      <p:ext uri="{BB962C8B-B14F-4D97-AF65-F5344CB8AC3E}">
        <p14:creationId xmlns:p14="http://schemas.microsoft.com/office/powerpoint/2010/main" val="289134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457200" y="2059134"/>
                <a:ext cx="8229600" cy="2672524"/>
              </a:xfrm>
              <a:prstGeom prst="rect">
                <a:avLst/>
              </a:prstGeom>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 simple linear regression analysis is inappropriate because it fails to take into account the correlation in the residuals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𝑡</m:t>
                        </m:r>
                      </m:sub>
                    </m:sSub>
                    <m:r>
                      <a:rPr lang="en-US" sz="2400" i="1">
                        <a:latin typeface="Cambria Math" panose="02040503050406030204" pitchFamily="18" charset="0"/>
                      </a:rPr>
                      <m:t>)</m:t>
                    </m:r>
                  </m:oMath>
                </a14:m>
                <a:r>
                  <a:rPr lang="en-US" sz="2400" dirty="0">
                    <a:latin typeface="Arial" charset="0"/>
                  </a:rPr>
                  <a:t>.</a:t>
                </a:r>
              </a:p>
              <a:p>
                <a:pPr marL="342900" indent="-342900" fontAlgn="base">
                  <a:spcBef>
                    <a:spcPts val="600"/>
                  </a:spcBef>
                  <a:spcAft>
                    <a:spcPct val="0"/>
                  </a:spcAft>
                  <a:buFont typeface="Arial" panose="020B0604020202020204" pitchFamily="34" charset="0"/>
                  <a:buChar char="•"/>
                </a:pPr>
                <a:r>
                  <a:rPr lang="en-US" sz="2400" dirty="0">
                    <a:latin typeface="Arial" charset="0"/>
                  </a:rPr>
                  <a:t>Methods such as Cochrane-</a:t>
                </a:r>
                <a:r>
                  <a:rPr lang="en-US" sz="2400" dirty="0" err="1">
                    <a:latin typeface="Arial" charset="0"/>
                  </a:rPr>
                  <a:t>Orcutt</a:t>
                </a:r>
                <a:r>
                  <a:rPr lang="en-US" sz="2400" dirty="0">
                    <a:latin typeface="Arial" charset="0"/>
                  </a:rPr>
                  <a:t> and MLE have been proposed for dealing with the correlated residuals issue.</a:t>
                </a:r>
              </a:p>
              <a:p>
                <a:pPr marL="800100" lvl="1" indent="-342900" fontAlgn="base">
                  <a:spcBef>
                    <a:spcPts val="600"/>
                  </a:spcBef>
                  <a:spcAft>
                    <a:spcPct val="0"/>
                  </a:spcAft>
                  <a:buFont typeface="Arial" panose="020B0604020202020204" pitchFamily="34" charset="0"/>
                  <a:buChar char="•"/>
                </a:pPr>
                <a:r>
                  <a:rPr lang="en-US" sz="2000" dirty="0">
                    <a:latin typeface="Arial" charset="0"/>
                  </a:rPr>
                  <a:t>But they have an issue with rejected the null hypothesis when it is true more than 5% of the time.</a:t>
                </a:r>
              </a:p>
            </p:txBody>
          </p:sp>
        </mc:Choice>
        <mc:Fallback xmlns="">
          <p:sp>
            <p:nvSpPr>
              <p:cNvPr id="3" name="Rectangle 2"/>
              <p:cNvSpPr>
                <a:spLocks noRot="1" noChangeAspect="1" noMove="1" noResize="1" noEditPoints="1" noAdjustHandles="1" noChangeArrowheads="1" noChangeShapeType="1" noTextEdit="1"/>
              </p:cNvSpPr>
              <p:nvPr/>
            </p:nvSpPr>
            <p:spPr>
              <a:xfrm>
                <a:off x="457200" y="2059134"/>
                <a:ext cx="8229600" cy="2672524"/>
              </a:xfrm>
              <a:prstGeom prst="rect">
                <a:avLst/>
              </a:prstGeom>
              <a:blipFill>
                <a:blip r:embed="rId2"/>
                <a:stretch>
                  <a:fillRect l="-963" t="-1598" r="-741" b="-47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1602000"/>
                <a:ext cx="8229600" cy="477054"/>
              </a:xfrm>
              <a:prstGeom prst="rect">
                <a:avLst/>
              </a:prstGeom>
              <a:noFill/>
            </p:spPr>
            <p:txBody>
              <a:bodyPr wrap="square" rtlCol="0">
                <a:noAutofit/>
              </a:bodyPr>
              <a:lstStyle/>
              <a:p>
                <a:pPr fontAlgn="base">
                  <a:spcBef>
                    <a:spcPts val="600"/>
                  </a:spcBef>
                  <a:spcAft>
                    <a:spcPct val="0"/>
                  </a:spcAft>
                </a:pPr>
                <a:r>
                  <a:rPr lang="en-US" sz="2400" b="1" dirty="0">
                    <a:solidFill>
                      <a:schemeClr val="tx1"/>
                    </a:solidFill>
                    <a:latin typeface="Arial" charset="0"/>
                  </a:rPr>
                  <a:t>When testing </a:t>
                </a:r>
                <a14:m>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𝑯</m:t>
                        </m:r>
                      </m:e>
                      <m:sub>
                        <m:r>
                          <a:rPr lang="en-US" sz="2400" b="1" i="1" smtClean="0">
                            <a:solidFill>
                              <a:schemeClr val="tx1"/>
                            </a:solidFill>
                            <a:latin typeface="Cambria Math" panose="02040503050406030204" pitchFamily="18" charset="0"/>
                          </a:rPr>
                          <m:t>𝟎</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𝒃</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𝟎</m:t>
                    </m:r>
                  </m:oMath>
                </a14:m>
                <a:r>
                  <a:rPr lang="en-US" sz="2400" b="1" dirty="0">
                    <a:solidFill>
                      <a:schemeClr val="tx1"/>
                    </a:solidFill>
                    <a:latin typeface="Arial" charset="0"/>
                  </a:rPr>
                  <a:t> we noted that:</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1602000"/>
                <a:ext cx="8229600" cy="477054"/>
              </a:xfrm>
              <a:prstGeom prst="rect">
                <a:avLst/>
              </a:prstGeom>
              <a:blipFill>
                <a:blip r:embed="rId3"/>
                <a:stretch>
                  <a:fillRect l="-1111" t="-8974" b="-26923"/>
                </a:stretch>
              </a:blipFill>
            </p:spPr>
            <p:txBody>
              <a:bodyPr/>
              <a:lstStyle/>
              <a:p>
                <a:r>
                  <a:rPr lang="en-IN">
                    <a:noFill/>
                  </a:rPr>
                  <a:t> </a:t>
                </a:r>
              </a:p>
            </p:txBody>
          </p:sp>
        </mc:Fallback>
      </mc:AlternateContent>
      <p:sp>
        <p:nvSpPr>
          <p:cNvPr id="7" name="TextBox 6"/>
          <p:cNvSpPr txBox="1"/>
          <p:nvPr/>
        </p:nvSpPr>
        <p:spPr>
          <a:xfrm>
            <a:off x="457200" y="4726133"/>
            <a:ext cx="8229600" cy="1246495"/>
          </a:xfrm>
          <a:prstGeom prst="rect">
            <a:avLst/>
          </a:prstGeom>
          <a:noFill/>
        </p:spPr>
        <p:txBody>
          <a:bodyPr wrap="square" rtlCol="0">
            <a:noAutofit/>
          </a:bodyPr>
          <a:lstStyle/>
          <a:p>
            <a:pPr fontAlgn="base">
              <a:spcBef>
                <a:spcPts val="600"/>
              </a:spcBef>
              <a:spcAft>
                <a:spcPct val="0"/>
              </a:spcAft>
            </a:pPr>
            <a:r>
              <a:rPr lang="en-US" sz="2400" b="1" dirty="0">
                <a:latin typeface="Arial" charset="0"/>
              </a:rPr>
              <a:t>However: </a:t>
            </a:r>
            <a:r>
              <a:rPr lang="en-US" sz="2400" dirty="0">
                <a:latin typeface="Arial" charset="0"/>
              </a:rPr>
              <a:t>For purposes of this example, we will use the Cochrane-</a:t>
            </a:r>
            <a:r>
              <a:rPr lang="en-US" sz="2400" dirty="0" err="1">
                <a:latin typeface="Arial" charset="0"/>
              </a:rPr>
              <a:t>Orcutt</a:t>
            </a:r>
            <a:r>
              <a:rPr lang="en-US" sz="2400" dirty="0">
                <a:latin typeface="Arial" charset="0"/>
              </a:rPr>
              <a:t> procedure for testing for trend in the temperature data set.</a:t>
            </a:r>
          </a:p>
        </p:txBody>
      </p:sp>
      <p:sp>
        <p:nvSpPr>
          <p:cNvPr id="6" name="Title 5"/>
          <p:cNvSpPr>
            <a:spLocks noGrp="1"/>
          </p:cNvSpPr>
          <p:nvPr>
            <p:ph type="title"/>
          </p:nvPr>
        </p:nvSpPr>
        <p:spPr/>
        <p:txBody>
          <a:bodyPr/>
          <a:lstStyle/>
          <a:p>
            <a:r>
              <a:rPr lang="en-IN" sz="4000" dirty="0"/>
              <a:t>Fitting Signal-Plus-Noise Models</a:t>
            </a:r>
          </a:p>
        </p:txBody>
      </p:sp>
    </p:spTree>
    <p:extLst>
      <p:ext uri="{BB962C8B-B14F-4D97-AF65-F5344CB8AC3E}">
        <p14:creationId xmlns:p14="http://schemas.microsoft.com/office/powerpoint/2010/main" val="24293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5"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3657600"/>
            <a:ext cx="8244840" cy="1816768"/>
          </a:xfrm>
          <a:prstGeom prst="rect">
            <a:avLst/>
          </a:prstGeom>
        </p:spPr>
        <p:txBody>
          <a:bodyPr wrap="square">
            <a:noAutofit/>
          </a:bodyPr>
          <a:lstStyle/>
          <a:p>
            <a:r>
              <a:rPr lang="en-US" b="1" dirty="0">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hadley</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n=length(x)</a:t>
            </a:r>
          </a:p>
          <a:p>
            <a:r>
              <a:rPr lang="en-US" b="1" dirty="0">
                <a:latin typeface="Courier New" panose="02070309020205020404" pitchFamily="49" charset="0"/>
                <a:cs typeface="Courier New" panose="02070309020205020404" pitchFamily="49" charset="0"/>
              </a:rPr>
              <a:t>t=1:n</a:t>
            </a:r>
          </a:p>
          <a:p>
            <a:r>
              <a:rPr lang="en-US" b="1" dirty="0">
                <a:latin typeface="Courier New" panose="02070309020205020404" pitchFamily="49" charset="0"/>
                <a:cs typeface="Courier New" panose="02070309020205020404" pitchFamily="49" charset="0"/>
              </a:rPr>
              <a:t>d=lm(</a:t>
            </a:r>
            <a:r>
              <a:rPr lang="en-US" b="1" dirty="0" err="1">
                <a:latin typeface="Courier New" panose="02070309020205020404" pitchFamily="49" charset="0"/>
                <a:cs typeface="Courier New" panose="02070309020205020404" pitchFamily="49" charset="0"/>
              </a:rPr>
              <a:t>x~t</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x-d$coefficients</a:t>
            </a:r>
            <a:r>
              <a:rPr lang="en-US" b="1" dirty="0">
                <a:latin typeface="Courier New" panose="02070309020205020404" pitchFamily="49" charset="0"/>
                <a:cs typeface="Courier New" panose="02070309020205020404" pitchFamily="49" charset="0"/>
              </a:rPr>
              <a:t>[1]-</a:t>
            </a:r>
            <a:r>
              <a:rPr lang="en-US" b="1" dirty="0" err="1">
                <a:latin typeface="Courier New" panose="02070309020205020404" pitchFamily="49" charset="0"/>
                <a:cs typeface="Courier New" panose="02070309020205020404" pitchFamily="49" charset="0"/>
              </a:rPr>
              <a:t>d$coefficients</a:t>
            </a:r>
            <a:r>
              <a:rPr lang="en-US" b="1" dirty="0">
                <a:latin typeface="Courier New" panose="02070309020205020404" pitchFamily="49" charset="0"/>
                <a:cs typeface="Courier New" panose="02070309020205020404" pitchFamily="49" charset="0"/>
              </a:rPr>
              <a:t>[2]*t</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a:t>
            </a:r>
            <a:r>
              <a:rPr lang="en-US" b="1" dirty="0">
                <a:latin typeface="Courier New" panose="02070309020205020404" pitchFamily="49" charset="0"/>
                <a:cs typeface="Courier New" panose="02070309020205020404" pitchFamily="49" charset="0"/>
              </a:rPr>
              <a:t> are the residuals from the regression line</a:t>
            </a:r>
          </a:p>
        </p:txBody>
      </p:sp>
      <mc:AlternateContent xmlns:mc="http://schemas.openxmlformats.org/markup-compatibility/2006" xmlns:a14="http://schemas.microsoft.com/office/drawing/2010/main">
        <mc:Choice Requires="a14">
          <p:sp>
            <p:nvSpPr>
              <p:cNvPr id="7" name="Rectangle 6"/>
              <p:cNvSpPr/>
              <p:nvPr/>
            </p:nvSpPr>
            <p:spPr>
              <a:xfrm>
                <a:off x="457201" y="1305580"/>
                <a:ext cx="3733800" cy="523220"/>
              </a:xfrm>
              <a:prstGeom prst="rect">
                <a:avLst/>
              </a:prstGeom>
              <a:ln w="38100">
                <a:noFill/>
              </a:ln>
            </p:spPr>
            <p:txBody>
              <a:bodyPr wrap="none">
                <a:noAutofit/>
              </a:bodyPr>
              <a:lstStyle/>
              <a:p>
                <a:pPr>
                  <a:spcBef>
                    <a:spcPts val="600"/>
                  </a:spcBef>
                </a:pPr>
                <a:r>
                  <a:rPr lang="en-US" sz="2000" b="1" dirty="0">
                    <a:solidFill>
                      <a:schemeClr val="tx1"/>
                    </a:solidFill>
                    <a:latin typeface="Arial" charset="0"/>
                  </a:rPr>
                  <a:t>Model: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𝑋</m:t>
                        </m:r>
                      </m:e>
                      <m:sub>
                        <m:r>
                          <a:rPr lang="en-US" sz="2000" i="1">
                            <a:solidFill>
                              <a:schemeClr val="tx1"/>
                            </a:solidFill>
                            <a:latin typeface="Cambria Math" panose="02040503050406030204" pitchFamily="18" charset="0"/>
                          </a:rPr>
                          <m:t>𝑡</m:t>
                        </m:r>
                      </m:sub>
                    </m:sSub>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𝑎</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𝑏𝑡</m:t>
                    </m:r>
                    <m:r>
                      <a:rPr lang="en-US" sz="2000" i="1">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𝑍</m:t>
                        </m:r>
                      </m:e>
                      <m:sub>
                        <m:r>
                          <a:rPr lang="en-US" sz="2000" i="1">
                            <a:solidFill>
                              <a:schemeClr val="tx1"/>
                            </a:solidFill>
                            <a:latin typeface="Cambria Math" panose="02040503050406030204" pitchFamily="18" charset="0"/>
                          </a:rPr>
                          <m:t>𝑡</m:t>
                        </m:r>
                      </m:sub>
                    </m:sSub>
                  </m:oMath>
                </a14:m>
                <a:endParaRPr lang="en-US" sz="2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57201" y="1305580"/>
                <a:ext cx="3733800" cy="523220"/>
              </a:xfrm>
              <a:prstGeom prst="rect">
                <a:avLst/>
              </a:prstGeom>
              <a:blipFill>
                <a:blip r:embed="rId2"/>
                <a:stretch>
                  <a:fillRect l="-1631" t="-4651"/>
                </a:stretch>
              </a:blipFill>
              <a:ln w="381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7201" y="1752600"/>
                <a:ext cx="3868056" cy="469351"/>
              </a:xfrm>
              <a:prstGeom prst="rect">
                <a:avLst/>
              </a:prstGeom>
              <a:noFill/>
            </p:spPr>
            <p:txBody>
              <a:bodyPr wrap="square" rtlCol="0">
                <a:noAutofit/>
              </a:bodyPr>
              <a:lstStyle/>
              <a:p>
                <a:pPr fontAlgn="base">
                  <a:spcBef>
                    <a:spcPts val="600"/>
                  </a:spcBef>
                </a:pPr>
                <a:r>
                  <a:rPr lang="en-US" sz="2000" b="1" dirty="0">
                    <a:solidFill>
                      <a:schemeClr val="tx1"/>
                    </a:solidFill>
                    <a:latin typeface="Arial" charset="0"/>
                  </a:rPr>
                  <a:t>Testing: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a:solidFill>
                              <a:schemeClr val="tx1"/>
                            </a:solidFill>
                            <a:latin typeface="Cambria Math" panose="02040503050406030204" pitchFamily="18" charset="0"/>
                          </a:rPr>
                          <m:t>𝐻</m:t>
                        </m:r>
                      </m:e>
                      <m:sub>
                        <m:r>
                          <a:rPr lang="en-US" sz="2000" b="0" i="1">
                            <a:solidFill>
                              <a:schemeClr val="tx1"/>
                            </a:solidFill>
                            <a:latin typeface="Cambria Math" panose="02040503050406030204" pitchFamily="18" charset="0"/>
                          </a:rPr>
                          <m:t>0</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a:solidFill>
                          <a:schemeClr val="tx1"/>
                        </a:solidFill>
                        <a:latin typeface="Cambria Math" panose="02040503050406030204" pitchFamily="18" charset="0"/>
                      </a:rPr>
                      <m:t>=0 </m:t>
                    </m:r>
                  </m:oMath>
                </a14:m>
                <a:r>
                  <a:rPr lang="en-US" sz="2000" dirty="0">
                    <a:solidFill>
                      <a:schemeClr val="tx1"/>
                    </a:solidFill>
                    <a:latin typeface="Arial" charset="0"/>
                  </a:rPr>
                  <a:t> vs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𝑎</m:t>
                        </m:r>
                      </m:sub>
                    </m:sSub>
                    <m:r>
                      <a:rPr lang="en-US" sz="2000" b="0" i="1">
                        <a:solidFill>
                          <a:schemeClr val="tx1"/>
                        </a:solidFill>
                        <a:latin typeface="Cambria Math" panose="02040503050406030204" pitchFamily="18" charset="0"/>
                      </a:rPr>
                      <m:t>:</m:t>
                    </m:r>
                    <m:r>
                      <a:rPr lang="en-US" sz="2000" b="0" i="1">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a:solidFill>
                          <a:schemeClr val="tx1"/>
                        </a:solidFill>
                        <a:latin typeface="Cambria Math" panose="02040503050406030204" pitchFamily="18" charset="0"/>
                      </a:rPr>
                      <m:t>0</m:t>
                    </m:r>
                  </m:oMath>
                </a14:m>
                <a:r>
                  <a:rPr lang="en-US" sz="2000" b="1" dirty="0">
                    <a:solidFill>
                      <a:schemeClr val="tx1"/>
                    </a:solidFill>
                    <a:latin typeface="Arial" charset="0"/>
                  </a:rPr>
                  <a:t> </a:t>
                </a:r>
                <a:endParaRPr lang="en-US" sz="2000" dirty="0">
                  <a:solidFill>
                    <a:schemeClr val="tx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7201" y="1752600"/>
                <a:ext cx="3868056" cy="469351"/>
              </a:xfrm>
              <a:prstGeom prst="rect">
                <a:avLst/>
              </a:prstGeom>
              <a:blipFill>
                <a:blip r:embed="rId3"/>
                <a:stretch>
                  <a:fillRect l="-1575" t="-6579" b="-9211"/>
                </a:stretch>
              </a:blipFill>
            </p:spPr>
            <p:txBody>
              <a:bodyPr/>
              <a:lstStyle/>
              <a:p>
                <a:r>
                  <a:rPr lang="en-IN">
                    <a:noFill/>
                  </a:rPr>
                  <a:t> </a:t>
                </a:r>
              </a:p>
            </p:txBody>
          </p:sp>
        </mc:Fallback>
      </mc:AlternateContent>
      <p:sp>
        <p:nvSpPr>
          <p:cNvPr id="10" name="Rectangle 9"/>
          <p:cNvSpPr/>
          <p:nvPr/>
        </p:nvSpPr>
        <p:spPr bwMode="auto">
          <a:xfrm>
            <a:off x="495301" y="1305580"/>
            <a:ext cx="3829956" cy="92236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11" name="TextBox 10"/>
          <p:cNvSpPr txBox="1"/>
          <p:nvPr/>
        </p:nvSpPr>
        <p:spPr>
          <a:xfrm>
            <a:off x="457200" y="2362200"/>
            <a:ext cx="8244840" cy="861774"/>
          </a:xfrm>
          <a:prstGeom prst="rect">
            <a:avLst/>
          </a:prstGeom>
          <a:noFill/>
        </p:spPr>
        <p:txBody>
          <a:bodyPr wrap="square" rtlCol="0">
            <a:noAutofit/>
          </a:bodyPr>
          <a:lstStyle/>
          <a:p>
            <a:pPr fontAlgn="base">
              <a:spcBef>
                <a:spcPts val="600"/>
              </a:spcBef>
            </a:pPr>
            <a:r>
              <a:rPr lang="en-US" sz="2000" dirty="0">
                <a:latin typeface="Arial" charset="0"/>
              </a:rPr>
              <a:t>The following R code provides a Cochrane-Orcutt test for the temperature data</a:t>
            </a:r>
          </a:p>
        </p:txBody>
      </p:sp>
      <p:sp>
        <p:nvSpPr>
          <p:cNvPr id="12" name="TextBox 11"/>
          <p:cNvSpPr txBox="1"/>
          <p:nvPr/>
        </p:nvSpPr>
        <p:spPr>
          <a:xfrm>
            <a:off x="457200" y="3124200"/>
            <a:ext cx="8244840" cy="439293"/>
          </a:xfrm>
          <a:prstGeom prst="rect">
            <a:avLst/>
          </a:prstGeom>
          <a:noFill/>
          <a:ln w="38100">
            <a:solidFill>
              <a:srgbClr val="FF0000"/>
            </a:solidFill>
          </a:ln>
        </p:spPr>
        <p:txBody>
          <a:bodyPr wrap="square" rtlCol="0">
            <a:noAutofit/>
          </a:bodyPr>
          <a:lstStyle/>
          <a:p>
            <a:pPr marL="457200" indent="-457200" fontAlgn="base">
              <a:spcBef>
                <a:spcPts val="600"/>
              </a:spcBef>
              <a:buFont typeface="+mj-lt"/>
              <a:buAutoNum type="arabicPeriod"/>
            </a:pPr>
            <a:r>
              <a:rPr lang="en-US" sz="2000" dirty="0">
                <a:latin typeface="Arial" charset="0"/>
              </a:rPr>
              <a:t>Fit a regression line to the data and find the residuals from the line</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testing b (slope) with Cochrane-</a:t>
            </a:r>
            <a:r>
              <a:rPr lang="en-IN" sz="2000" b="1" dirty="0" err="1">
                <a:latin typeface="Arial" charset="0"/>
              </a:rPr>
              <a:t>Orcutt</a:t>
            </a:r>
            <a:r>
              <a:rPr lang="en-IN" sz="2000" b="1" dirty="0">
                <a:latin typeface="Arial" charset="0"/>
              </a:rPr>
              <a:t> </a:t>
            </a:r>
          </a:p>
        </p:txBody>
      </p:sp>
    </p:spTree>
    <p:extLst>
      <p:ext uri="{BB962C8B-B14F-4D97-AF65-F5344CB8AC3E}">
        <p14:creationId xmlns:p14="http://schemas.microsoft.com/office/powerpoint/2010/main" val="42299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animBg="1"/>
      <p:bldP spid="11" grpId="0"/>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5011"/>
            <a:ext cx="824484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Below are plotted the Hadley temperature data and residuals from the regression line </a:t>
            </a:r>
          </a:p>
        </p:txBody>
      </p:sp>
      <p:sp>
        <p:nvSpPr>
          <p:cNvPr id="10" name="TextBox 9"/>
          <p:cNvSpPr txBox="1"/>
          <p:nvPr/>
        </p:nvSpPr>
        <p:spPr>
          <a:xfrm>
            <a:off x="1905000" y="2176785"/>
            <a:ext cx="1752600" cy="363215"/>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Hadley</a:t>
            </a:r>
          </a:p>
        </p:txBody>
      </p:sp>
      <p:sp>
        <p:nvSpPr>
          <p:cNvPr id="11" name="TextBox 10"/>
          <p:cNvSpPr txBox="1"/>
          <p:nvPr/>
        </p:nvSpPr>
        <p:spPr>
          <a:xfrm>
            <a:off x="4597400" y="2176785"/>
            <a:ext cx="3937000" cy="348813"/>
          </a:xfrm>
          <a:prstGeom prst="rect">
            <a:avLst/>
          </a:prstGeom>
          <a:noFill/>
        </p:spPr>
        <p:txBody>
          <a:bodyPr wrap="square" rtlCol="0">
            <a:noAutofit/>
          </a:bodyPr>
          <a:lstStyle/>
          <a:p>
            <a:pPr algn="ctr" fontAlgn="base">
              <a:spcBef>
                <a:spcPts val="600"/>
              </a:spcBef>
              <a:spcAft>
                <a:spcPct val="0"/>
              </a:spcAft>
            </a:pPr>
            <a:r>
              <a:rPr lang="en-US" sz="2000" b="1" dirty="0">
                <a:latin typeface="Arial" charset="0"/>
              </a:rPr>
              <a:t>Residuals from regression line</a:t>
            </a:r>
          </a:p>
        </p:txBody>
      </p:sp>
      <p:sp>
        <p:nvSpPr>
          <p:cNvPr id="12" name="TextBox 11"/>
          <p:cNvSpPr txBox="1"/>
          <p:nvPr/>
        </p:nvSpPr>
        <p:spPr>
          <a:xfrm>
            <a:off x="457200" y="4986236"/>
            <a:ext cx="8244840" cy="1246495"/>
          </a:xfrm>
          <a:prstGeom prst="rect">
            <a:avLst/>
          </a:prstGeom>
          <a:noFill/>
        </p:spPr>
        <p:txBody>
          <a:bodyPr wrap="square" rtlCol="0">
            <a:noAutofit/>
          </a:bodyPr>
          <a:lstStyle/>
          <a:p>
            <a:pPr fontAlgn="base">
              <a:spcBef>
                <a:spcPts val="600"/>
              </a:spcBef>
              <a:spcAft>
                <a:spcPct val="0"/>
              </a:spcAft>
            </a:pPr>
            <a:r>
              <a:rPr lang="en-US" sz="2000" dirty="0">
                <a:latin typeface="Arial" charset="0"/>
              </a:rPr>
              <a:t>The trending behavior is mostly removed in the residuals but there is still substantial autocorrelation</a:t>
            </a:r>
          </a:p>
          <a:p>
            <a:pPr marL="342900" indent="-342900" fontAlgn="base">
              <a:spcBef>
                <a:spcPts val="600"/>
              </a:spcBef>
              <a:spcAft>
                <a:spcPct val="0"/>
              </a:spcAft>
              <a:buFont typeface="Arial" panose="020B0604020202020204" pitchFamily="34" charset="0"/>
              <a:buChar char="•"/>
            </a:pPr>
            <a:r>
              <a:rPr lang="en-US" sz="2000" dirty="0">
                <a:latin typeface="Arial" charset="0"/>
              </a:rPr>
              <a:t>i.e. correlated residuals</a:t>
            </a:r>
          </a:p>
        </p:txBody>
      </p:sp>
      <p:pic>
        <p:nvPicPr>
          <p:cNvPr id="7" name="Picture 6"/>
          <p:cNvPicPr>
            <a:picLocks noChangeAspect="1"/>
          </p:cNvPicPr>
          <p:nvPr/>
        </p:nvPicPr>
        <p:blipFill rotWithShape="1">
          <a:blip r:embed="rId2"/>
          <a:srcRect t="28211" r="1845" b="3030"/>
          <a:stretch/>
        </p:blipFill>
        <p:spPr>
          <a:xfrm>
            <a:off x="965200" y="2514600"/>
            <a:ext cx="3316289" cy="2318597"/>
          </a:xfrm>
          <a:prstGeom prst="rect">
            <a:avLst/>
          </a:prstGeom>
        </p:spPr>
      </p:pic>
      <p:pic>
        <p:nvPicPr>
          <p:cNvPr id="9" name="Picture 8"/>
          <p:cNvPicPr>
            <a:picLocks noChangeAspect="1"/>
          </p:cNvPicPr>
          <p:nvPr/>
        </p:nvPicPr>
        <p:blipFill rotWithShape="1">
          <a:blip r:embed="rId3"/>
          <a:srcRect t="28265" r="2136" b="3253"/>
          <a:stretch/>
        </p:blipFill>
        <p:spPr>
          <a:xfrm>
            <a:off x="4800599" y="2544777"/>
            <a:ext cx="3276600" cy="2288420"/>
          </a:xfrm>
          <a:prstGeom prst="rect">
            <a:avLst/>
          </a:prstGeom>
        </p:spPr>
      </p:pic>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9946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510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2209801"/>
            <a:ext cx="8244840" cy="1207168"/>
          </a:xfrm>
          <a:prstGeom prst="rect">
            <a:avLst/>
          </a:prstGeom>
        </p:spPr>
        <p:txBody>
          <a:bodyPr wrap="square">
            <a:noAutofit/>
          </a:bodyPr>
          <a:lstStyle/>
          <a:p>
            <a:r>
              <a:rPr lang="en-US" b="1" dirty="0" err="1">
                <a:latin typeface="Courier New" panose="02070309020205020404" pitchFamily="49" charset="0"/>
                <a:cs typeface="Courier New" panose="02070309020205020404" pitchFamily="49" charset="0"/>
              </a:rPr>
              <a:t>ar.z</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aic.wge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x.z,p</a:t>
            </a:r>
            <a:r>
              <a:rPr lang="en-US" b="1" dirty="0">
                <a:latin typeface="Courier New" panose="02070309020205020404" pitchFamily="49" charset="0"/>
                <a:cs typeface="Courier New" panose="02070309020205020404" pitchFamily="49" charset="0"/>
              </a:rPr>
              <a:t>=0:6)</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is the order p</a:t>
            </a:r>
          </a:p>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x.trans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hadley,phi.tr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4" name="TextBox 3"/>
              <p:cNvSpPr txBox="1"/>
              <p:nvPr/>
            </p:nvSpPr>
            <p:spPr>
              <a:xfrm>
                <a:off x="457200" y="1314000"/>
                <a:ext cx="6400800" cy="776057"/>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2"/>
                </a:pPr>
                <a:r>
                  <a:rPr lang="en-US" sz="2000" dirty="0">
                    <a:latin typeface="Arial" charset="0"/>
                  </a:rPr>
                  <a:t>Fit an AR(</a:t>
                </a:r>
                <a:r>
                  <a:rPr lang="en-US" sz="2000" i="1" dirty="0">
                    <a:latin typeface="Arial" charset="0"/>
                  </a:rPr>
                  <a:t>p</a:t>
                </a:r>
                <a:r>
                  <a:rPr lang="en-US" sz="2000" dirty="0">
                    <a:latin typeface="Arial" charset="0"/>
                  </a:rPr>
                  <a:t>) model </a:t>
                </a:r>
                <a14:m>
                  <m:oMath xmlns:m="http://schemas.openxmlformats.org/officeDocument/2006/math">
                    <m:sSub>
                      <m:sSubPr>
                        <m:ctrlPr>
                          <a:rPr lang="en-US" sz="2000" i="1" smtClean="0">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b="0" i="1" smtClean="0">
                            <a:latin typeface="Cambria Math" panose="02040503050406030204" pitchFamily="18" charset="0"/>
                            <a:sym typeface="Symbol" panose="05050102010706020507" pitchFamily="18" charset="2"/>
                          </a:rPr>
                          <m:t>𝑍</m:t>
                        </m:r>
                      </m:sub>
                    </m:sSub>
                    <m:d>
                      <m:dPr>
                        <m:ctrlPr>
                          <a:rPr lang="en-US" sz="2000" b="0" i="1" smtClean="0">
                            <a:latin typeface="Cambria Math" panose="02040503050406030204" pitchFamily="18" charset="0"/>
                            <a:sym typeface="Symbol" panose="05050102010706020507" pitchFamily="18" charset="2"/>
                          </a:rPr>
                        </m:ctrlPr>
                      </m:dPr>
                      <m:e>
                        <m:r>
                          <a:rPr lang="en-US" sz="2000" b="0" i="1" smtClean="0">
                            <a:latin typeface="Cambria Math" panose="02040503050406030204" pitchFamily="18" charset="0"/>
                            <a:sym typeface="Symbol" panose="05050102010706020507" pitchFamily="18" charset="2"/>
                          </a:rPr>
                          <m:t>𝐵</m:t>
                        </m:r>
                      </m:e>
                    </m:d>
                    <m:r>
                      <a:rPr lang="en-US" sz="2000" b="0" i="1" smtClean="0">
                        <a:latin typeface="Cambria Math" panose="02040503050406030204" pitchFamily="18" charset="0"/>
                        <a:sym typeface="Symbol" panose="05050102010706020507" pitchFamily="18" charset="2"/>
                      </a:rPr>
                      <m:t> </m:t>
                    </m:r>
                  </m:oMath>
                </a14:m>
                <a:r>
                  <a:rPr lang="en-US" sz="2000" dirty="0">
                    <a:latin typeface="Arial" charset="0"/>
                  </a:rPr>
                  <a:t>to the residuals and find </a:t>
                </a:r>
                <a:br>
                  <a:rPr lang="en-US" sz="2000" dirty="0">
                    <a:latin typeface="Arial" charset="0"/>
                  </a:rPr>
                </a:b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b="0" i="1" smtClean="0">
                            <a:latin typeface="Cambria Math" panose="02040503050406030204" pitchFamily="18" charset="0"/>
                            <a:sym typeface="Symbol" panose="05050102010706020507" pitchFamily="18" charset="2"/>
                          </a:rPr>
                          <m:t>𝑡</m:t>
                        </m:r>
                      </m:sub>
                    </m:sSub>
                    <m:r>
                      <a:rPr lang="en-US" sz="2000" b="0" i="1" smtClean="0">
                        <a:latin typeface="Cambria Math" panose="02040503050406030204" pitchFamily="18" charset="0"/>
                        <a:sym typeface="Symbol" panose="05050102010706020507" pitchFamily="18" charset="2"/>
                      </a:rPr>
                      <m:t>=</m:t>
                    </m:r>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b="0" i="1" smtClean="0">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𝑋</m:t>
                        </m:r>
                      </m:e>
                      <m:sub>
                        <m:r>
                          <a:rPr lang="en-US" sz="2000" b="0" i="1" smtClean="0">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a:t>
                </a:r>
                <a:r>
                  <a:rPr lang="en-US" sz="2000" dirty="0" err="1">
                    <a:latin typeface="Arial" charset="0"/>
                  </a:rPr>
                  <a:t>x.trans</a:t>
                </a:r>
                <a:r>
                  <a:rPr lang="en-US" sz="2000" dirty="0">
                    <a:latin typeface="Arial" charset="0"/>
                  </a:rPr>
                  <a:t> in the code below)</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1314000"/>
                <a:ext cx="6400800" cy="776057"/>
              </a:xfrm>
              <a:prstGeom prst="rect">
                <a:avLst/>
              </a:prstGeom>
              <a:blipFill>
                <a:blip r:embed="rId2"/>
                <a:stretch>
                  <a:fillRect l="-568" t="-1504" b="-4511"/>
                </a:stretch>
              </a:blipFill>
              <a:ln w="38100">
                <a:solidFill>
                  <a:srgbClr val="FF0000"/>
                </a:solidFill>
              </a:ln>
            </p:spPr>
            <p:txBody>
              <a:bodyPr/>
              <a:lstStyle/>
              <a:p>
                <a:r>
                  <a:rPr lang="en-IN">
                    <a:noFill/>
                  </a:rPr>
                  <a:t> </a:t>
                </a:r>
              </a:p>
            </p:txBody>
          </p:sp>
        </mc:Fallback>
      </mc:AlternateContent>
      <p:pic>
        <p:nvPicPr>
          <p:cNvPr id="7" name="Picture 6"/>
          <p:cNvPicPr>
            <a:picLocks noChangeAspect="1"/>
          </p:cNvPicPr>
          <p:nvPr/>
        </p:nvPicPr>
        <p:blipFill rotWithShape="1">
          <a:blip r:embed="rId3"/>
          <a:srcRect t="26654" b="4863"/>
          <a:stretch/>
        </p:blipFill>
        <p:spPr>
          <a:xfrm>
            <a:off x="2927401" y="3893089"/>
            <a:ext cx="3304438" cy="2258568"/>
          </a:xfrm>
          <a:prstGeom prst="rect">
            <a:avLst/>
          </a:prstGeom>
        </p:spPr>
      </p:pic>
      <p:sp>
        <p:nvSpPr>
          <p:cNvPr id="8" name="TextBox 7"/>
          <p:cNvSpPr txBox="1"/>
          <p:nvPr/>
        </p:nvSpPr>
        <p:spPr>
          <a:xfrm>
            <a:off x="2123076" y="3505200"/>
            <a:ext cx="5029200" cy="439287"/>
          </a:xfrm>
          <a:prstGeom prst="rect">
            <a:avLst/>
          </a:prstGeom>
          <a:noFill/>
        </p:spPr>
        <p:txBody>
          <a:bodyPr wrap="square" rtlCol="0">
            <a:noAutofit/>
          </a:bodyPr>
          <a:lstStyle/>
          <a:p>
            <a:pPr algn="ctr" fontAlgn="base">
              <a:spcBef>
                <a:spcPts val="600"/>
              </a:spcBef>
              <a:spcAft>
                <a:spcPct val="0"/>
              </a:spcAft>
            </a:pPr>
            <a:r>
              <a:rPr lang="en-US" sz="2000" b="1" dirty="0" err="1">
                <a:latin typeface="Arial" charset="0"/>
              </a:rPr>
              <a:t>x.trans</a:t>
            </a:r>
            <a:r>
              <a:rPr lang="en-US" sz="2000" b="1" dirty="0">
                <a:latin typeface="Arial" charset="0"/>
              </a:rPr>
              <a:t> (plotted against time </a:t>
            </a:r>
            <a:r>
              <a:rPr lang="en-US" sz="2000" b="1" i="1" dirty="0">
                <a:latin typeface="Arial" charset="0"/>
              </a:rPr>
              <a:t>t</a:t>
            </a:r>
            <a:r>
              <a:rPr lang="en-US" sz="2000" b="1" dirty="0">
                <a:latin typeface="Arial" charset="0"/>
              </a:rPr>
              <a:t>)</a:t>
            </a:r>
          </a:p>
        </p:txBody>
      </p:sp>
      <p:sp>
        <p:nvSpPr>
          <p:cNvPr id="10" name="TextBox 9"/>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9753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5908" y="7285527"/>
            <a:ext cx="8246132" cy="740873"/>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Conclusion</a:t>
            </a:r>
            <a:r>
              <a:rPr lang="en-US" sz="2000" b="1" dirty="0">
                <a:solidFill>
                  <a:srgbClr val="0000FB"/>
                </a:solidFill>
                <a:latin typeface="Arial" charset="0"/>
              </a:rPr>
              <a:t>: </a:t>
            </a:r>
            <a:r>
              <a:rPr lang="en-US" sz="2000" dirty="0">
                <a:latin typeface="Arial" charset="0"/>
              </a:rPr>
              <a:t>Cochrane-</a:t>
            </a:r>
            <a:r>
              <a:rPr lang="en-US" sz="2000" dirty="0" err="1">
                <a:latin typeface="Arial" charset="0"/>
              </a:rPr>
              <a:t>Orcutt</a:t>
            </a:r>
            <a:r>
              <a:rPr lang="en-US" sz="2000" dirty="0">
                <a:latin typeface="Arial" charset="0"/>
              </a:rPr>
              <a:t> clearly concludes there is a significant slope (</a:t>
            </a:r>
            <a:r>
              <a:rPr lang="en-US" sz="2000" i="1" dirty="0">
                <a:latin typeface="Arial" charset="0"/>
              </a:rPr>
              <a:t>p</a:t>
            </a:r>
            <a:r>
              <a:rPr lang="en-US" sz="2000" dirty="0">
                <a:latin typeface="Arial" charset="0"/>
              </a:rPr>
              <a:t>-value&lt;.001)</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1EAABD-8759-7243-9DF3-EF687F85A40D}"/>
                  </a:ext>
                </a:extLst>
              </p:cNvPr>
              <p:cNvSpPr txBox="1"/>
              <p:nvPr/>
            </p:nvSpPr>
            <p:spPr>
              <a:xfrm>
                <a:off x="455909" y="1314000"/>
                <a:ext cx="6097291" cy="844462"/>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3"/>
                </a:pPr>
                <a:r>
                  <a:rPr lang="en-US" sz="2000" dirty="0">
                    <a:latin typeface="Arial" charset="0"/>
                  </a:rPr>
                  <a:t>Transform the independent variable (time)</a:t>
                </a:r>
              </a:p>
              <a:p>
                <a:pPr indent="449263" fontAlgn="base">
                  <a:spcBef>
                    <a:spcPts val="600"/>
                  </a:spcBef>
                  <a:spcAft>
                    <a:spcPct val="0"/>
                  </a:spcAft>
                </a:pP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smtClean="0">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r>
                      <a:rPr lang="en-US" sz="2000" i="1">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m:t>
                            </m:r>
                          </m:e>
                        </m:acc>
                      </m:e>
                      <m:sub>
                        <m:r>
                          <a:rPr lang="en-US" sz="2000" i="1">
                            <a:latin typeface="Cambria Math" panose="02040503050406030204" pitchFamily="18" charset="0"/>
                            <a:sym typeface="Symbol" panose="05050102010706020507" pitchFamily="18" charset="2"/>
                          </a:rPr>
                          <m:t>𝑍</m:t>
                        </m:r>
                      </m:sub>
                    </m:sSub>
                    <m:d>
                      <m:dPr>
                        <m:ctrlPr>
                          <a:rPr lang="en-US" sz="2000" i="1">
                            <a:latin typeface="Cambria Math" panose="02040503050406030204" pitchFamily="18" charset="0"/>
                            <a:sym typeface="Symbol" panose="05050102010706020507" pitchFamily="18" charset="2"/>
                          </a:rPr>
                        </m:ctrlPr>
                      </m:dPr>
                      <m:e>
                        <m:r>
                          <a:rPr lang="en-US" sz="2000" i="1">
                            <a:latin typeface="Cambria Math" panose="02040503050406030204" pitchFamily="18" charset="0"/>
                            <a:sym typeface="Symbol" panose="05050102010706020507" pitchFamily="18" charset="2"/>
                          </a:rPr>
                          <m:t>𝐵</m:t>
                        </m:r>
                      </m:e>
                    </m:d>
                    <m:sSub>
                      <m:sSubPr>
                        <m:ctrlPr>
                          <a:rPr lang="en-US" sz="2000" i="1">
                            <a:latin typeface="Cambria Math" panose="02040503050406030204" pitchFamily="18" charset="0"/>
                            <a:sym typeface="Symbol" panose="05050102010706020507" pitchFamily="18" charset="2"/>
                          </a:rPr>
                        </m:ctrlPr>
                      </m:sSubPr>
                      <m:e>
                        <m:r>
                          <a:rPr lang="en-US" sz="2000" b="0" i="1" smtClean="0">
                            <a:latin typeface="Cambria Math" panose="02040503050406030204" pitchFamily="18" charset="0"/>
                            <a:sym typeface="Symbol" panose="05050102010706020507" pitchFamily="18" charset="2"/>
                          </a:rPr>
                          <m:t>𝑇</m:t>
                        </m:r>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1</m:t>
                        </m:r>
                      </m:sub>
                    </m:sSub>
                    <m:r>
                      <a:rPr lang="en-US" sz="2000" b="0" i="0" smtClean="0">
                        <a:latin typeface="Cambria Math" panose="02040503050406030204" pitchFamily="18" charset="0"/>
                        <a:sym typeface="Symbol" panose="05050102010706020507" pitchFamily="18" charset="2"/>
                      </a:rPr>
                      <m:t>=1,</m:t>
                    </m:r>
                    <m:sSub>
                      <m:sSubPr>
                        <m:ctrlPr>
                          <a:rPr lang="en-US" sz="2000" i="1">
                            <a:latin typeface="Cambria Math" panose="02040503050406030204" pitchFamily="18" charset="0"/>
                            <a:sym typeface="Symbol" panose="05050102010706020507" pitchFamily="18" charset="2"/>
                          </a:rPr>
                        </m:ctrlPr>
                      </m:sSubPr>
                      <m:e>
                        <m:r>
                          <a:rPr lang="en-US" sz="2000" i="1">
                            <a:latin typeface="Cambria Math" panose="02040503050406030204" pitchFamily="18" charset="0"/>
                            <a:sym typeface="Symbol" panose="05050102010706020507" pitchFamily="18" charset="2"/>
                          </a:rPr>
                          <m:t>𝑇</m:t>
                        </m:r>
                      </m:e>
                      <m:sub>
                        <m:r>
                          <a:rPr lang="en-US" sz="2000" b="0" i="1" smtClean="0">
                            <a:latin typeface="Cambria Math" panose="02040503050406030204" pitchFamily="18" charset="0"/>
                            <a:sym typeface="Symbol" panose="05050102010706020507" pitchFamily="18" charset="2"/>
                          </a:rPr>
                          <m:t>2</m:t>
                        </m:r>
                      </m:sub>
                    </m:sSub>
                    <m:r>
                      <a:rPr lang="en-US" sz="2000" b="0" i="1" smtClean="0">
                        <a:latin typeface="Cambria Math" panose="02040503050406030204" pitchFamily="18" charset="0"/>
                        <a:sym typeface="Symbol" panose="05050102010706020507" pitchFamily="18" charset="2"/>
                      </a:rPr>
                      <m:t>=2 </m:t>
                    </m:r>
                    <m:r>
                      <a:rPr lang="en-US" sz="2000" b="0" i="1" smtClean="0">
                        <a:latin typeface="Cambria Math" panose="02040503050406030204" pitchFamily="18" charset="0"/>
                        <a:sym typeface="Symbol" panose="05050102010706020507" pitchFamily="18" charset="2"/>
                      </a:rPr>
                      <m:t>𝑒𝑡𝑐</m:t>
                    </m:r>
                    <m:r>
                      <a:rPr lang="en-US" sz="2000" b="0" i="1" smtClean="0">
                        <a:latin typeface="Cambria Math" panose="02040503050406030204" pitchFamily="18" charset="0"/>
                        <a:sym typeface="Symbol" panose="05050102010706020507" pitchFamily="18" charset="2"/>
                      </a:rPr>
                      <m:t>.             </m:t>
                    </m:r>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a:t>
                </a:r>
                <a:r>
                  <a:rPr lang="en-US" sz="2000" dirty="0" err="1">
                    <a:latin typeface="Arial" charset="0"/>
                  </a:rPr>
                  <a:t>t.trans</a:t>
                </a:r>
                <a:endParaRPr lang="en-US" sz="2000" dirty="0">
                  <a:latin typeface="Arial" charset="0"/>
                </a:endParaRPr>
              </a:p>
            </p:txBody>
          </p:sp>
        </mc:Choice>
        <mc:Fallback xmlns="">
          <p:sp>
            <p:nvSpPr>
              <p:cNvPr id="7" name="TextBox 6">
                <a:extLst>
                  <a:ext uri="{FF2B5EF4-FFF2-40B4-BE49-F238E27FC236}">
                    <a16:creationId xmlns:a16="http://schemas.microsoft.com/office/drawing/2014/main" id="{1E1EAABD-8759-7243-9DF3-EF687F85A40D}"/>
                  </a:ext>
                </a:extLst>
              </p:cNvPr>
              <p:cNvSpPr txBox="1">
                <a:spLocks noRot="1" noChangeAspect="1" noMove="1" noResize="1" noEditPoints="1" noAdjustHandles="1" noChangeArrowheads="1" noChangeShapeType="1" noTextEdit="1"/>
              </p:cNvSpPr>
              <p:nvPr/>
            </p:nvSpPr>
            <p:spPr>
              <a:xfrm>
                <a:off x="455909" y="1314000"/>
                <a:ext cx="6097291" cy="844462"/>
              </a:xfrm>
              <a:prstGeom prst="rect">
                <a:avLst/>
              </a:prstGeom>
              <a:blipFill>
                <a:blip r:embed="rId2"/>
                <a:stretch>
                  <a:fillRect l="-596" t="-1389" b="-4167"/>
                </a:stretch>
              </a:blipFill>
              <a:ln w="38100">
                <a:solidFill>
                  <a:srgbClr val="FF0000"/>
                </a:solidFill>
              </a:ln>
            </p:spPr>
            <p:txBody>
              <a:bodyPr/>
              <a:lstStyle/>
              <a:p>
                <a:r>
                  <a:rPr lang="en-IN">
                    <a:noFill/>
                  </a:rPr>
                  <a:t> </a:t>
                </a:r>
              </a:p>
            </p:txBody>
          </p:sp>
        </mc:Fallback>
      </mc:AlternateContent>
      <p:sp>
        <p:nvSpPr>
          <p:cNvPr id="3" name="TextBox 2">
            <a:extLst>
              <a:ext uri="{FF2B5EF4-FFF2-40B4-BE49-F238E27FC236}">
                <a16:creationId xmlns:a16="http://schemas.microsoft.com/office/drawing/2014/main" id="{445DE371-16B9-CC42-A762-B1B9F5C65BC5}"/>
              </a:ext>
            </a:extLst>
          </p:cNvPr>
          <p:cNvSpPr txBox="1"/>
          <p:nvPr/>
        </p:nvSpPr>
        <p:spPr>
          <a:xfrm>
            <a:off x="455908" y="2253342"/>
            <a:ext cx="8229600" cy="73297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 is vector of </a:t>
            </a:r>
            <a:r>
              <a:rPr lang="en-US" b="1" dirty="0" err="1">
                <a:latin typeface="Courier New" panose="02070309020205020404" pitchFamily="49" charset="0"/>
                <a:cs typeface="Courier New" panose="02070309020205020404" pitchFamily="49" charset="0"/>
              </a:rPr>
              <a:t>ar.z$p</a:t>
            </a:r>
            <a:r>
              <a:rPr lang="en-US" b="1" dirty="0">
                <a:latin typeface="Courier New" panose="02070309020205020404" pitchFamily="49" charset="0"/>
                <a:cs typeface="Courier New" panose="02070309020205020404" pitchFamily="49" charset="0"/>
              </a:rPr>
              <a:t> estimated AR coefficients</a:t>
            </a:r>
          </a:p>
          <a:p>
            <a:r>
              <a:rPr lang="en-US" b="1" dirty="0" err="1">
                <a:latin typeface="Courier New" panose="02070309020205020404" pitchFamily="49" charset="0"/>
                <a:cs typeface="Courier New" panose="02070309020205020404" pitchFamily="49" charset="0"/>
              </a:rPr>
              <a:t>t.trans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artrans.wge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t,phi.tr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ar.z$phi</a:t>
            </a:r>
            <a:r>
              <a:rPr lang="en-US" b="1" dirty="0">
                <a:latin typeface="Courier New" panose="02070309020205020404" pitchFamily="49" charset="0"/>
                <a:cs typeface="Courier New" panose="02070309020205020404" pitchFamily="49" charset="0"/>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4D3257-1B89-0C43-85FF-A638BF041362}"/>
                  </a:ext>
                </a:extLst>
              </p:cNvPr>
              <p:cNvSpPr txBox="1"/>
              <p:nvPr/>
            </p:nvSpPr>
            <p:spPr>
              <a:xfrm>
                <a:off x="455909" y="3000201"/>
                <a:ext cx="3963691" cy="450573"/>
              </a:xfrm>
              <a:prstGeom prst="rect">
                <a:avLst/>
              </a:prstGeom>
              <a:noFill/>
              <a:ln w="38100">
                <a:solidFill>
                  <a:srgbClr val="FF0000"/>
                </a:solidFill>
              </a:ln>
            </p:spPr>
            <p:txBody>
              <a:bodyPr wrap="square" rtlCol="0">
                <a:noAutofit/>
              </a:bodyPr>
              <a:lstStyle/>
              <a:p>
                <a:pPr marL="457200" indent="-457200" fontAlgn="base">
                  <a:spcBef>
                    <a:spcPts val="600"/>
                  </a:spcBef>
                  <a:spcAft>
                    <a:spcPct val="0"/>
                  </a:spcAft>
                  <a:buFont typeface="+mj-lt"/>
                  <a:buAutoNum type="arabicPeriod" startAt="4"/>
                </a:pPr>
                <a:r>
                  <a:rPr lang="en-US" sz="2000" dirty="0">
                    <a:latin typeface="Arial" charset="0"/>
                  </a:rPr>
                  <a:t>Regress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b="0" i="1" smtClean="0">
                                <a:latin typeface="Cambria Math" panose="02040503050406030204" pitchFamily="18" charset="0"/>
                                <a:sym typeface="Symbol" panose="05050102010706020507" pitchFamily="18" charset="2"/>
                              </a:rPr>
                              <m:t>𝑌</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on </a:t>
                </a:r>
                <a14:m>
                  <m:oMath xmlns:m="http://schemas.openxmlformats.org/officeDocument/2006/math">
                    <m:sSub>
                      <m:sSubPr>
                        <m:ctrlPr>
                          <a:rPr lang="en-US" sz="2000" i="1">
                            <a:latin typeface="Cambria Math" panose="02040503050406030204" pitchFamily="18" charset="0"/>
                            <a:sym typeface="Symbol" panose="05050102010706020507" pitchFamily="18" charset="2"/>
                          </a:rPr>
                        </m:ctrlPr>
                      </m:sSubPr>
                      <m:e>
                        <m:acc>
                          <m:accPr>
                            <m:chr m:val="̂"/>
                            <m:ctrlPr>
                              <a:rPr lang="en-US" sz="2000" i="1">
                                <a:latin typeface="Cambria Math" panose="02040503050406030204" pitchFamily="18" charset="0"/>
                                <a:sym typeface="Symbol" panose="05050102010706020507" pitchFamily="18" charset="2"/>
                              </a:rPr>
                            </m:ctrlPr>
                          </m:accPr>
                          <m:e>
                            <m:r>
                              <a:rPr lang="en-US" sz="2000" i="1">
                                <a:latin typeface="Cambria Math" panose="02040503050406030204" pitchFamily="18" charset="0"/>
                                <a:sym typeface="Symbol" panose="05050102010706020507" pitchFamily="18" charset="2"/>
                              </a:rPr>
                              <m:t>𝑇</m:t>
                            </m:r>
                          </m:e>
                        </m:acc>
                      </m:e>
                      <m:sub>
                        <m:r>
                          <a:rPr lang="en-US" sz="2000" i="1">
                            <a:latin typeface="Cambria Math" panose="02040503050406030204" pitchFamily="18" charset="0"/>
                            <a:sym typeface="Symbol" panose="05050102010706020507" pitchFamily="18" charset="2"/>
                          </a:rPr>
                          <m:t>𝑡</m:t>
                        </m:r>
                      </m:sub>
                    </m:sSub>
                  </m:oMath>
                </a14:m>
                <a:r>
                  <a:rPr lang="en-US" sz="2000" dirty="0">
                    <a:latin typeface="Arial" charset="0"/>
                  </a:rPr>
                  <a:t> using OLS.</a:t>
                </a:r>
              </a:p>
            </p:txBody>
          </p:sp>
        </mc:Choice>
        <mc:Fallback xmlns="">
          <p:sp>
            <p:nvSpPr>
              <p:cNvPr id="8" name="TextBox 7">
                <a:extLst>
                  <a:ext uri="{FF2B5EF4-FFF2-40B4-BE49-F238E27FC236}">
                    <a16:creationId xmlns:a16="http://schemas.microsoft.com/office/drawing/2014/main" id="{3D4D3257-1B89-0C43-85FF-A638BF041362}"/>
                  </a:ext>
                </a:extLst>
              </p:cNvPr>
              <p:cNvSpPr txBox="1">
                <a:spLocks noRot="1" noChangeAspect="1" noMove="1" noResize="1" noEditPoints="1" noAdjustHandles="1" noChangeArrowheads="1" noChangeShapeType="1" noTextEdit="1"/>
              </p:cNvSpPr>
              <p:nvPr/>
            </p:nvSpPr>
            <p:spPr>
              <a:xfrm>
                <a:off x="455909" y="3000201"/>
                <a:ext cx="3963691" cy="450573"/>
              </a:xfrm>
              <a:prstGeom prst="rect">
                <a:avLst/>
              </a:prstGeom>
              <a:blipFill>
                <a:blip r:embed="rId3"/>
                <a:stretch>
                  <a:fillRect l="-915" t="-2500" b="-10000"/>
                </a:stretch>
              </a:blipFill>
              <a:ln w="38100">
                <a:solidFill>
                  <a:srgbClr val="FF0000"/>
                </a:solidFill>
              </a:ln>
            </p:spPr>
            <p:txBody>
              <a:bodyPr/>
              <a:lstStyle/>
              <a:p>
                <a:r>
                  <a:rPr lang="en-IN">
                    <a:noFill/>
                  </a:rPr>
                  <a:t> </a:t>
                </a:r>
              </a:p>
            </p:txBody>
          </p:sp>
        </mc:Fallback>
      </mc:AlternateContent>
      <p:sp>
        <p:nvSpPr>
          <p:cNvPr id="9" name="TextBox 8">
            <a:extLst>
              <a:ext uri="{FF2B5EF4-FFF2-40B4-BE49-F238E27FC236}">
                <a16:creationId xmlns:a16="http://schemas.microsoft.com/office/drawing/2014/main" id="{E4EBAAE1-E7CD-8E40-AF91-728DE3AB071A}"/>
              </a:ext>
            </a:extLst>
          </p:cNvPr>
          <p:cNvSpPr txBox="1"/>
          <p:nvPr/>
        </p:nvSpPr>
        <p:spPr>
          <a:xfrm>
            <a:off x="476572" y="3556001"/>
            <a:ext cx="8229600" cy="646331"/>
          </a:xfrm>
          <a:prstGeom prst="rect">
            <a:avLst/>
          </a:prstGeom>
          <a:noFill/>
        </p:spPr>
        <p:txBody>
          <a:bodyPr wrap="square" rtlCol="0">
            <a:noAutofit/>
          </a:bodyPr>
          <a:lstStyle/>
          <a:p>
            <a:r>
              <a:rPr lang="en-US" b="1" dirty="0">
                <a:latin typeface="Courier New" panose="02070309020205020404" pitchFamily="49" charset="0"/>
                <a:cs typeface="Courier New" panose="02070309020205020404" pitchFamily="49" charset="0"/>
              </a:rPr>
              <a:t>fit = </a:t>
            </a:r>
            <a:r>
              <a:rPr lang="en-US" b="1" dirty="0" err="1">
                <a:latin typeface="Courier New" panose="02070309020205020404" pitchFamily="49" charset="0"/>
                <a:cs typeface="Courier New" panose="02070309020205020404" pitchFamily="49" charset="0"/>
              </a:rPr>
              <a:t>lm</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y.trans~t.trans</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summary(fit)</a:t>
            </a:r>
          </a:p>
        </p:txBody>
      </p:sp>
      <p:pic>
        <p:nvPicPr>
          <p:cNvPr id="10" name="Picture 9">
            <a:extLst>
              <a:ext uri="{FF2B5EF4-FFF2-40B4-BE49-F238E27FC236}">
                <a16:creationId xmlns:a16="http://schemas.microsoft.com/office/drawing/2014/main" id="{A954CFFE-1B02-D148-9231-DADA3E7A537A}"/>
              </a:ext>
            </a:extLst>
          </p:cNvPr>
          <p:cNvPicPr>
            <a:picLocks noChangeAspect="1"/>
          </p:cNvPicPr>
          <p:nvPr/>
        </p:nvPicPr>
        <p:blipFill>
          <a:blip r:embed="rId4"/>
          <a:stretch>
            <a:fillRect/>
          </a:stretch>
        </p:blipFill>
        <p:spPr>
          <a:xfrm>
            <a:off x="2362200" y="4174672"/>
            <a:ext cx="5791200" cy="1435100"/>
          </a:xfrm>
          <a:prstGeom prst="rect">
            <a:avLst/>
          </a:prstGeom>
        </p:spPr>
      </p:pic>
      <p:sp>
        <p:nvSpPr>
          <p:cNvPr id="12" name="TextBox 11">
            <a:extLst>
              <a:ext uri="{FF2B5EF4-FFF2-40B4-BE49-F238E27FC236}">
                <a16:creationId xmlns:a16="http://schemas.microsoft.com/office/drawing/2014/main" id="{A829C812-E04E-4F4E-9BAB-62B6BAD1317B}"/>
              </a:ext>
            </a:extLst>
          </p:cNvPr>
          <p:cNvSpPr txBox="1"/>
          <p:nvPr/>
        </p:nvSpPr>
        <p:spPr>
          <a:xfrm>
            <a:off x="455908" y="5646059"/>
            <a:ext cx="8246132" cy="605971"/>
          </a:xfrm>
          <a:prstGeom prst="rect">
            <a:avLst/>
          </a:prstGeom>
          <a:noFill/>
        </p:spPr>
        <p:txBody>
          <a:bodyPr wrap="square" rtlCol="0">
            <a:noAutofit/>
          </a:bodyPr>
          <a:lstStyle/>
          <a:p>
            <a:pPr fontAlgn="base">
              <a:spcBef>
                <a:spcPts val="600"/>
              </a:spcBef>
              <a:spcAft>
                <a:spcPct val="0"/>
              </a:spcAft>
            </a:pPr>
            <a:r>
              <a:rPr lang="en-US" dirty="0">
                <a:latin typeface="Arial" charset="0"/>
              </a:rPr>
              <a:t>After accounting for the serial correlation (AR(4)), there is strong evidence to suggest that the slope is significantly different from zero (</a:t>
            </a:r>
            <a:r>
              <a:rPr lang="en-US" dirty="0" err="1">
                <a:latin typeface="Arial" charset="0"/>
              </a:rPr>
              <a:t>pvalue</a:t>
            </a:r>
            <a:r>
              <a:rPr lang="en-US" dirty="0">
                <a:latin typeface="Arial" charset="0"/>
              </a:rPr>
              <a:t> &lt; .0001).</a:t>
            </a:r>
          </a:p>
        </p:txBody>
      </p:sp>
      <p:sp>
        <p:nvSpPr>
          <p:cNvPr id="11" name="TextBox 10"/>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4240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359" r="52360" b="53868"/>
          <a:stretch/>
        </p:blipFill>
        <p:spPr>
          <a:xfrm>
            <a:off x="1854066" y="3331026"/>
            <a:ext cx="2336934" cy="2143075"/>
          </a:xfrm>
          <a:prstGeom prst="rect">
            <a:avLst/>
          </a:prstGeom>
        </p:spPr>
      </p:pic>
      <p:pic>
        <p:nvPicPr>
          <p:cNvPr id="4" name="Picture 3"/>
          <p:cNvPicPr>
            <a:picLocks noChangeAspect="1"/>
          </p:cNvPicPr>
          <p:nvPr/>
        </p:nvPicPr>
        <p:blipFill rotWithShape="1">
          <a:blip r:embed="rId2"/>
          <a:srcRect l="50203" t="2530" r="2257" b="54669"/>
          <a:stretch/>
        </p:blipFill>
        <p:spPr>
          <a:xfrm>
            <a:off x="4905509" y="3360055"/>
            <a:ext cx="2332038" cy="2095501"/>
          </a:xfrm>
          <a:prstGeom prst="rect">
            <a:avLst/>
          </a:prstGeom>
        </p:spPr>
      </p:pic>
      <p:sp>
        <p:nvSpPr>
          <p:cNvPr id="5" name="TextBox 4"/>
          <p:cNvSpPr txBox="1"/>
          <p:nvPr/>
        </p:nvSpPr>
        <p:spPr>
          <a:xfrm>
            <a:off x="1752600" y="2743200"/>
            <a:ext cx="2819400" cy="602341"/>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Residuals from transformed fit</a:t>
            </a:r>
          </a:p>
        </p:txBody>
      </p:sp>
      <p:sp>
        <p:nvSpPr>
          <p:cNvPr id="6" name="TextBox 5"/>
          <p:cNvSpPr txBox="1"/>
          <p:nvPr/>
        </p:nvSpPr>
        <p:spPr>
          <a:xfrm>
            <a:off x="4876800" y="2743200"/>
            <a:ext cx="2943225" cy="631370"/>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 of residuals</a:t>
            </a:r>
          </a:p>
        </p:txBody>
      </p:sp>
      <p:sp>
        <p:nvSpPr>
          <p:cNvPr id="9" name="TextBox 8"/>
          <p:cNvSpPr txBox="1"/>
          <p:nvPr/>
        </p:nvSpPr>
        <p:spPr>
          <a:xfrm>
            <a:off x="457200" y="1314000"/>
            <a:ext cx="5715000" cy="427714"/>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sz="2000" b="1" dirty="0">
                <a:latin typeface="Arial" charset="0"/>
              </a:rPr>
              <a:t>Evaluating residuals (after Cochrane–</a:t>
            </a:r>
            <a:r>
              <a:rPr lang="en-US" sz="2000" b="1" dirty="0" err="1">
                <a:latin typeface="Arial" charset="0"/>
              </a:rPr>
              <a:t>Orcutt</a:t>
            </a:r>
            <a:r>
              <a:rPr lang="en-US" sz="2000" b="1" dirty="0">
                <a:latin typeface="Arial" charset="0"/>
              </a:rPr>
              <a:t>)</a:t>
            </a:r>
          </a:p>
        </p:txBody>
      </p:sp>
      <p:sp>
        <p:nvSpPr>
          <p:cNvPr id="10" name="TextBox 9"/>
          <p:cNvSpPr txBox="1"/>
          <p:nvPr/>
        </p:nvSpPr>
        <p:spPr>
          <a:xfrm>
            <a:off x="457200" y="5454342"/>
            <a:ext cx="8244840" cy="696089"/>
          </a:xfrm>
          <a:prstGeom prst="rect">
            <a:avLst/>
          </a:prstGeom>
          <a:noFill/>
        </p:spPr>
        <p:txBody>
          <a:bodyPr wrap="square" rtlCol="0">
            <a:noAutofit/>
          </a:bodyPr>
          <a:lstStyle/>
          <a:p>
            <a:pPr fontAlgn="base">
              <a:spcBef>
                <a:spcPts val="600"/>
              </a:spcBef>
              <a:spcAft>
                <a:spcPct val="0"/>
              </a:spcAft>
            </a:pPr>
            <a:r>
              <a:rPr lang="en-US" sz="2000" dirty="0">
                <a:latin typeface="Arial" charset="0"/>
              </a:rPr>
              <a:t>Sample autocorrelations tend to stay within limit lines and </a:t>
            </a:r>
            <a:r>
              <a:rPr lang="en-US" sz="2000" dirty="0" err="1">
                <a:latin typeface="Arial" charset="0"/>
              </a:rPr>
              <a:t>Ljung</a:t>
            </a:r>
            <a:r>
              <a:rPr lang="en-US" sz="2000" dirty="0">
                <a:latin typeface="Arial" charset="0"/>
              </a:rPr>
              <a:t>-Box test has p-values of </a:t>
            </a:r>
            <a:r>
              <a:rPr lang="en-US" sz="2000" dirty="0">
                <a:latin typeface="Times New Roman" panose="02020603050405020304" pitchFamily="18" charset="0"/>
                <a:cs typeface="Times New Roman" panose="02020603050405020304" pitchFamily="18" charset="0"/>
              </a:rPr>
              <a:t>.805 </a:t>
            </a:r>
            <a:r>
              <a:rPr lang="en-US" sz="2000" dirty="0">
                <a:latin typeface="Arial" charset="0"/>
              </a:rPr>
              <a:t>and .</a:t>
            </a:r>
            <a:r>
              <a:rPr lang="en-US" sz="2000" dirty="0">
                <a:latin typeface="Times New Roman" panose="02020603050405020304" pitchFamily="18" charset="0"/>
                <a:cs typeface="Times New Roman" panose="02020603050405020304" pitchFamily="18" charset="0"/>
              </a:rPr>
              <a:t>577</a:t>
            </a:r>
            <a:r>
              <a:rPr lang="en-US" sz="2000" dirty="0">
                <a:latin typeface="Arial" charset="0"/>
              </a:rPr>
              <a:t> for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a:t>
            </a:r>
            <a:r>
              <a:rPr lang="en-US" sz="2000" dirty="0">
                <a:latin typeface="Arial" charset="0"/>
              </a:rPr>
              <a:t> and</a:t>
            </a:r>
            <a:r>
              <a:rPr lang="en-US" sz="2000" dirty="0">
                <a:latin typeface="Times New Roman" panose="02020603050405020304" pitchFamily="18" charset="0"/>
                <a:cs typeface="Times New Roman" panose="02020603050405020304" pitchFamily="18" charset="0"/>
              </a:rPr>
              <a:t> 48 </a:t>
            </a:r>
            <a:r>
              <a:rPr lang="en-US" sz="2000" dirty="0">
                <a:latin typeface="Arial" charset="0"/>
              </a:rPr>
              <a:t>respectively.</a:t>
            </a:r>
          </a:p>
        </p:txBody>
      </p:sp>
      <p:sp>
        <p:nvSpPr>
          <p:cNvPr id="7" name="Rectangle 6">
            <a:extLst>
              <a:ext uri="{FF2B5EF4-FFF2-40B4-BE49-F238E27FC236}">
                <a16:creationId xmlns:a16="http://schemas.microsoft.com/office/drawing/2014/main" id="{0FB262D0-69F3-D542-98E8-F56CC42EB227}"/>
              </a:ext>
            </a:extLst>
          </p:cNvPr>
          <p:cNvSpPr/>
          <p:nvPr/>
        </p:nvSpPr>
        <p:spPr>
          <a:xfrm>
            <a:off x="457200" y="1796142"/>
            <a:ext cx="4844512" cy="874869"/>
          </a:xfrm>
          <a:prstGeom prst="rect">
            <a:avLst/>
          </a:prstGeom>
        </p:spPr>
        <p:txBody>
          <a:bodyPr>
            <a:noAutofit/>
          </a:bodyPr>
          <a:lstStyle/>
          <a:p>
            <a:r>
              <a:rPr lang="en-US" b="1" dirty="0">
                <a:latin typeface="Courier New" panose="02070309020205020404" pitchFamily="49" charset="0"/>
                <a:cs typeface="Courier New" panose="02070309020205020404" pitchFamily="49" charset="0"/>
              </a:rPr>
              <a:t>plot(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acf</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a:p>
            <a:r>
              <a:rPr lang="en-US" b="1" dirty="0" err="1">
                <a:latin typeface="Courier New" panose="02070309020205020404" pitchFamily="49" charset="0"/>
                <a:cs typeface="Courier New" panose="02070309020205020404" pitchFamily="49" charset="0"/>
              </a:rPr>
              <a:t>ljung.wge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fitco$residuals</a:t>
            </a:r>
            <a:r>
              <a:rPr lang="en-US" b="1" dirty="0">
                <a:latin typeface="Courier New" panose="02070309020205020404" pitchFamily="49" charset="0"/>
                <a:cs typeface="Courier New" panose="02070309020205020404" pitchFamily="49" charset="0"/>
              </a:rPr>
              <a:t>)</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37695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10"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314000"/>
            <a:ext cx="8244840" cy="477054"/>
          </a:xfrm>
          <a:prstGeom prst="rect">
            <a:avLst/>
          </a:prstGeom>
          <a:noFill/>
        </p:spPr>
        <p:txBody>
          <a:bodyPr wrap="square" rtlCol="0">
            <a:noAutofit/>
          </a:bodyPr>
          <a:lstStyle/>
          <a:p>
            <a:pPr fontAlgn="base">
              <a:spcBef>
                <a:spcPts val="600"/>
              </a:spcBef>
              <a:spcAft>
                <a:spcPct val="0"/>
              </a:spcAft>
            </a:pPr>
            <a:r>
              <a:rPr lang="en-US" sz="2000" b="1" dirty="0">
                <a:latin typeface="Arial" charset="0"/>
              </a:rPr>
              <a:t>Estimated signal-plus-noise model</a:t>
            </a:r>
          </a:p>
        </p:txBody>
      </p:sp>
      <mc:AlternateContent xmlns:mc="http://schemas.openxmlformats.org/markup-compatibility/2006" xmlns:a14="http://schemas.microsoft.com/office/drawing/2010/main">
        <mc:Choice Requires="a14">
          <p:sp>
            <p:nvSpPr>
              <p:cNvPr id="5" name="TextBox 4"/>
              <p:cNvSpPr txBox="1"/>
              <p:nvPr/>
            </p:nvSpPr>
            <p:spPr>
              <a:xfrm>
                <a:off x="504372" y="1828800"/>
                <a:ext cx="5736771" cy="47705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=−.5257+.0044</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oMath>
                </a14:m>
                <a:r>
                  <a:rPr lang="en-US" sz="2000" dirty="0">
                    <a:latin typeface="Arial" charset="0"/>
                  </a:rPr>
                  <a:t>      where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.0103</m:t>
                    </m:r>
                  </m:oMath>
                </a14:m>
                <a:endParaRPr lang="en-US" sz="2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04372" y="1828800"/>
                <a:ext cx="5736771" cy="477054"/>
              </a:xfrm>
              <a:prstGeom prst="rect">
                <a:avLst/>
              </a:prstGeom>
              <a:blipFill>
                <a:blip r:embed="rId2"/>
                <a:stretch>
                  <a:fillRect t="-5128"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04371" y="2327845"/>
                <a:ext cx="5925457" cy="861774"/>
              </a:xfrm>
              <a:prstGeom prst="rect">
                <a:avLst/>
              </a:prstGeom>
              <a:noFill/>
            </p:spPr>
            <p:txBody>
              <a:bodyPr wrap="square" rtlCol="0">
                <a:noAutofit/>
              </a:bodyPr>
              <a:lstStyle/>
              <a:p>
                <a:pPr fontAlgn="base">
                  <a:spcBef>
                    <a:spcPts val="600"/>
                  </a:spcBef>
                  <a:spcAft>
                    <a:spcPct val="0"/>
                  </a:spcAft>
                </a:pPr>
                <a14:m>
                  <m:oMathPara xmlns:m="http://schemas.openxmlformats.org/officeDocument/2006/math">
                    <m:oMathParaPr>
                      <m:jc m:val="left"/>
                    </m:oMathParaPr>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1−.614</m:t>
                          </m:r>
                          <m:r>
                            <a:rPr lang="en-US" sz="2000" b="0" i="1" smtClean="0">
                              <a:latin typeface="Cambria Math" panose="02040503050406030204" pitchFamily="18" charset="0"/>
                            </a:rPr>
                            <m:t>𝐵</m:t>
                          </m:r>
                          <m:r>
                            <a:rPr lang="en-US" sz="2000" b="0" i="1" smtClean="0">
                              <a:latin typeface="Cambria Math" panose="02040503050406030204" pitchFamily="18" charset="0"/>
                            </a:rPr>
                            <m:t>+.044</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−.078</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−.026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𝐵</m:t>
                              </m:r>
                            </m:e>
                            <m:sup>
                              <m:r>
                                <a:rPr lang="en-US" sz="2000" b="0" i="1" smtClean="0">
                                  <a:latin typeface="Cambria Math" panose="02040503050406030204" pitchFamily="18" charset="0"/>
                                </a:rPr>
                                <m:t>4</m:t>
                              </m:r>
                            </m:sup>
                          </m:sSup>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m:oMathPara>
                </a14:m>
                <a:endParaRPr lang="en-US" sz="2000" b="0" i="1" dirty="0">
                  <a:latin typeface="Cambria Math" panose="02040503050406030204" pitchFamily="18" charset="0"/>
                </a:endParaRPr>
              </a:p>
              <a:p>
                <a:pPr fontAlgn="base">
                  <a:spcBef>
                    <a:spcPts val="600"/>
                  </a:spcBef>
                  <a:spcAft>
                    <a:spcPct val="0"/>
                  </a:spcAft>
                </a:pPr>
                <a:r>
                  <a:rPr lang="en-US" sz="2000" b="0" dirty="0"/>
                  <a:t>or </a:t>
                </a:r>
                <a14:m>
                  <m:oMath xmlns:m="http://schemas.openxmlformats.org/officeDocument/2006/math">
                    <m:r>
                      <a:rPr lang="en-US" sz="2000" b="0" i="0" dirty="0" smtClean="0">
                        <a:latin typeface="Cambria Math" panose="02040503050406030204" pitchFamily="18" charset="0"/>
                      </a:rPr>
                      <m:t> </m:t>
                    </m:r>
                    <m:r>
                      <a:rPr lang="en-US" sz="2000" b="0" i="1" dirty="0" smtClean="0">
                        <a:latin typeface="Cambria Math" panose="02040503050406030204" pitchFamily="18" charset="0"/>
                      </a:rPr>
                      <m:t>(1−.92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)(1−.21</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+.43</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𝐵</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)(1+.52</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𝑍</m:t>
                            </m:r>
                          </m:e>
                          <m:sub>
                            <m:r>
                              <a:rPr lang="en-US" sz="2000" b="0" i="1" dirty="0" smtClean="0">
                                <a:latin typeface="Cambria Math" panose="02040503050406030204" pitchFamily="18" charset="0"/>
                              </a:rPr>
                              <m:t>𝑡</m:t>
                            </m:r>
                          </m:sub>
                        </m:sSub>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e>
                      <m:sub>
                        <m:r>
                          <a:rPr lang="en-US" sz="2000" b="0" i="1" dirty="0" smtClean="0">
                            <a:latin typeface="Cambria Math" panose="02040503050406030204" pitchFamily="18" charset="0"/>
                          </a:rPr>
                          <m:t>𝑡</m:t>
                        </m:r>
                      </m:sub>
                    </m:sSub>
                    <m:r>
                      <a:rPr lang="en-US" sz="2000" b="0" i="1" smtClean="0">
                        <a:latin typeface="Cambria Math" panose="02040503050406030204" pitchFamily="18" charset="0"/>
                      </a:rPr>
                      <m:t>  </m:t>
                    </m:r>
                  </m:oMath>
                </a14:m>
                <a:endParaRPr lang="en-US" sz="2000" dirty="0">
                  <a:latin typeface="Arial"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4371" y="2327845"/>
                <a:ext cx="5925457" cy="861774"/>
              </a:xfrm>
              <a:prstGeom prst="rect">
                <a:avLst/>
              </a:prstGeom>
              <a:blipFill>
                <a:blip r:embed="rId3"/>
                <a:stretch>
                  <a:fillRect l="-1132" b="-3546"/>
                </a:stretch>
              </a:blipFill>
            </p:spPr>
            <p:txBody>
              <a:bodyPr/>
              <a:lstStyle/>
              <a:p>
                <a:r>
                  <a:rPr lang="en-IN">
                    <a:noFill/>
                  </a:rPr>
                  <a:t> </a:t>
                </a:r>
              </a:p>
            </p:txBody>
          </p:sp>
        </mc:Fallback>
      </mc:AlternateContent>
      <p:sp>
        <p:nvSpPr>
          <p:cNvPr id="9" name="TextBox 8"/>
          <p:cNvSpPr txBox="1"/>
          <p:nvPr/>
        </p:nvSpPr>
        <p:spPr>
          <a:xfrm>
            <a:off x="457200" y="3415135"/>
            <a:ext cx="8244840" cy="1084294"/>
          </a:xfrm>
          <a:prstGeom prst="rect">
            <a:avLst/>
          </a:prstGeom>
          <a:noFill/>
        </p:spPr>
        <p:txBody>
          <a:bodyPr wrap="square" rtlCol="0">
            <a:noAutofit/>
          </a:bodyPr>
          <a:lstStyle/>
          <a:p>
            <a:pPr fontAlgn="base">
              <a:spcBef>
                <a:spcPts val="600"/>
              </a:spcBef>
              <a:spcAft>
                <a:spcPct val="0"/>
              </a:spcAft>
            </a:pPr>
            <a:r>
              <a:rPr lang="en-US" sz="2000" b="1" dirty="0">
                <a:latin typeface="Arial" charset="0"/>
              </a:rPr>
              <a:t>Note 1: </a:t>
            </a:r>
            <a:r>
              <a:rPr lang="en-US" sz="2000" dirty="0">
                <a:latin typeface="Arial" charset="0"/>
              </a:rPr>
              <a:t>The above </a:t>
            </a:r>
            <a:r>
              <a:rPr lang="en-US" sz="2000" b="1" i="1" dirty="0">
                <a:latin typeface="Arial" charset="0"/>
              </a:rPr>
              <a:t>is the signal-plus-noise fit to the temperature data. </a:t>
            </a:r>
            <a:r>
              <a:rPr lang="en-US" sz="2000" dirty="0">
                <a:latin typeface="Arial" charset="0"/>
              </a:rPr>
              <a:t>Cochrane-</a:t>
            </a:r>
            <a:r>
              <a:rPr lang="en-US" sz="2000" dirty="0" err="1">
                <a:latin typeface="Arial" charset="0"/>
              </a:rPr>
              <a:t>Orcutt</a:t>
            </a:r>
            <a:r>
              <a:rPr lang="en-US" sz="2000" dirty="0">
                <a:latin typeface="Arial" charset="0"/>
              </a:rPr>
              <a:t> is a procedure to assess the significance of the slope (adjusting for the correlated errors).</a:t>
            </a:r>
          </a:p>
        </p:txBody>
      </p:sp>
      <p:sp>
        <p:nvSpPr>
          <p:cNvPr id="11" name="Rectangle 10"/>
          <p:cNvSpPr/>
          <p:nvPr/>
        </p:nvSpPr>
        <p:spPr bwMode="auto">
          <a:xfrm>
            <a:off x="457200" y="1791054"/>
            <a:ext cx="5827486" cy="138757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055DC06F-7BAE-1B45-9CAC-C66E527E85B8}"/>
              </a:ext>
            </a:extLst>
          </p:cNvPr>
          <p:cNvSpPr/>
          <p:nvPr/>
        </p:nvSpPr>
        <p:spPr>
          <a:xfrm>
            <a:off x="457200" y="4499429"/>
            <a:ext cx="8244840" cy="769257"/>
          </a:xfrm>
          <a:prstGeom prst="rect">
            <a:avLst/>
          </a:prstGeom>
        </p:spPr>
        <p:txBody>
          <a:bodyPr wrap="square">
            <a:noAutofit/>
          </a:bodyPr>
          <a:lstStyle/>
          <a:p>
            <a:pPr fontAlgn="base">
              <a:spcBef>
                <a:spcPts val="600"/>
              </a:spcBef>
              <a:spcAft>
                <a:spcPct val="0"/>
              </a:spcAft>
            </a:pPr>
            <a:r>
              <a:rPr lang="en-US" sz="2000" b="1" dirty="0">
                <a:latin typeface="Arial" charset="0"/>
              </a:rPr>
              <a:t>Note 2: </a:t>
            </a:r>
            <a:r>
              <a:rPr lang="en-US" sz="2000" dirty="0">
                <a:latin typeface="Arial" charset="0"/>
              </a:rPr>
              <a:t>We had to code the Cochrane-Orcutt Procedure manually since the function </a:t>
            </a:r>
            <a:r>
              <a:rPr lang="en-US" sz="2000" dirty="0" err="1">
                <a:latin typeface="Arial" charset="0"/>
              </a:rPr>
              <a:t>cochrane.orcutt</a:t>
            </a:r>
            <a:r>
              <a:rPr lang="en-US" sz="2000" dirty="0">
                <a:latin typeface="Arial" charset="0"/>
              </a:rPr>
              <a:t>() is only for AR(1) correlation.</a:t>
            </a:r>
          </a:p>
        </p:txBody>
      </p:sp>
      <p:sp>
        <p:nvSpPr>
          <p:cNvPr id="12" name="TextBox 11"/>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286670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build="p" bldLvl="2"/>
      <p:bldP spid="9"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314000"/>
            <a:ext cx="6538686" cy="477054"/>
          </a:xfrm>
          <a:prstGeom prst="rect">
            <a:avLst/>
          </a:prstGeom>
          <a:noFill/>
          <a:ln w="38100">
            <a:noFill/>
          </a:ln>
        </p:spPr>
        <p:txBody>
          <a:bodyPr wrap="square" rtlCol="0">
            <a:noAutofit/>
          </a:bodyPr>
          <a:lstStyle/>
          <a:p>
            <a:pPr fontAlgn="base">
              <a:spcBef>
                <a:spcPts val="600"/>
              </a:spcBef>
              <a:spcAft>
                <a:spcPct val="0"/>
              </a:spcAft>
            </a:pPr>
            <a:r>
              <a:rPr lang="en-US" sz="2000" b="1" dirty="0">
                <a:latin typeface="Arial" charset="0"/>
              </a:rPr>
              <a:t>Evaluating realizations from fitted model</a:t>
            </a:r>
          </a:p>
        </p:txBody>
      </p:sp>
      <p:pic>
        <p:nvPicPr>
          <p:cNvPr id="6" name="Picture 5"/>
          <p:cNvPicPr>
            <a:picLocks noChangeAspect="1"/>
          </p:cNvPicPr>
          <p:nvPr/>
        </p:nvPicPr>
        <p:blipFill rotWithShape="1">
          <a:blip r:embed="rId2"/>
          <a:srcRect t="28210" r="3398" b="3307"/>
          <a:stretch/>
        </p:blipFill>
        <p:spPr>
          <a:xfrm>
            <a:off x="1618832" y="3031372"/>
            <a:ext cx="1900368" cy="1344582"/>
          </a:xfrm>
          <a:prstGeom prst="rect">
            <a:avLst/>
          </a:prstGeom>
        </p:spPr>
      </p:pic>
      <p:pic>
        <p:nvPicPr>
          <p:cNvPr id="7" name="Picture 6"/>
          <p:cNvPicPr>
            <a:picLocks noChangeAspect="1"/>
          </p:cNvPicPr>
          <p:nvPr/>
        </p:nvPicPr>
        <p:blipFill rotWithShape="1">
          <a:blip r:embed="rId3"/>
          <a:srcRect t="28211" r="1845" b="4863"/>
          <a:stretch/>
        </p:blipFill>
        <p:spPr>
          <a:xfrm>
            <a:off x="3968946" y="3009754"/>
            <a:ext cx="1974654" cy="1343780"/>
          </a:xfrm>
          <a:prstGeom prst="rect">
            <a:avLst/>
          </a:prstGeom>
        </p:spPr>
      </p:pic>
      <p:pic>
        <p:nvPicPr>
          <p:cNvPr id="8" name="Picture 7"/>
          <p:cNvPicPr>
            <a:picLocks noChangeAspect="1"/>
          </p:cNvPicPr>
          <p:nvPr/>
        </p:nvPicPr>
        <p:blipFill rotWithShape="1">
          <a:blip r:embed="rId4"/>
          <a:srcRect t="28211" r="1845" b="4863"/>
          <a:stretch/>
        </p:blipFill>
        <p:spPr>
          <a:xfrm>
            <a:off x="1577202" y="4431507"/>
            <a:ext cx="1974654" cy="1343780"/>
          </a:xfrm>
          <a:prstGeom prst="rect">
            <a:avLst/>
          </a:prstGeom>
        </p:spPr>
      </p:pic>
      <p:pic>
        <p:nvPicPr>
          <p:cNvPr id="9" name="Picture 8"/>
          <p:cNvPicPr>
            <a:picLocks noChangeAspect="1"/>
          </p:cNvPicPr>
          <p:nvPr/>
        </p:nvPicPr>
        <p:blipFill rotWithShape="1">
          <a:blip r:embed="rId5"/>
          <a:srcRect t="28211" r="1845" b="4863"/>
          <a:stretch/>
        </p:blipFill>
        <p:spPr>
          <a:xfrm>
            <a:off x="3957799" y="4428950"/>
            <a:ext cx="1985801" cy="135136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24024" y="1682836"/>
                <a:ext cx="6486376" cy="450764"/>
              </a:xfrm>
              <a:prstGeom prst="rect">
                <a:avLst/>
              </a:prstGeom>
              <a:noFill/>
            </p:spPr>
            <p:txBody>
              <a:bodyPr wrap="square" rtlCol="0">
                <a:noAutofit/>
              </a:bodyPr>
              <a:lstStyle/>
              <a:p>
                <a:pPr fontAlgn="base">
                  <a:spcBef>
                    <a:spcPts val="600"/>
                  </a:spcBef>
                  <a:spcAft>
                    <a:spcPct val="0"/>
                  </a:spcAft>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𝑡</m:t>
                        </m:r>
                      </m:sub>
                    </m:sSub>
                    <m:r>
                      <a:rPr lang="en-US" sz="2000" i="1">
                        <a:latin typeface="Cambria Math" panose="02040503050406030204" pitchFamily="18" charset="0"/>
                      </a:rPr>
                      <m:t>=−.5257+.0044</m:t>
                    </m:r>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𝑍</m:t>
                        </m:r>
                      </m:e>
                      <m:sub>
                        <m:r>
                          <a:rPr lang="en-US" sz="2000" i="1">
                            <a:latin typeface="Cambria Math" panose="02040503050406030204" pitchFamily="18" charset="0"/>
                          </a:rPr>
                          <m:t>𝑡</m:t>
                        </m:r>
                      </m:sub>
                    </m:sSub>
                  </m:oMath>
                </a14:m>
                <a:r>
                  <a:rPr lang="en-US" sz="2000" dirty="0">
                    <a:latin typeface="Arial" charset="0"/>
                  </a:rPr>
                  <a:t> , </a:t>
                </a:r>
                <a14:m>
                  <m:oMath xmlns:m="http://schemas.openxmlformats.org/officeDocument/2006/math">
                    <m:sSubSup>
                      <m:sSubSupPr>
                        <m:ctrlPr>
                          <a:rPr lang="en-US" sz="2000" i="1">
                            <a:latin typeface="Cambria Math" panose="02040503050406030204" pitchFamily="18" charset="0"/>
                            <a:cs typeface="Arial" pitchFamily="34" charset="0"/>
                            <a:sym typeface="Symbol" panose="05050102010706020507" pitchFamily="18" charset="2"/>
                          </a:rPr>
                        </m:ctrlPr>
                      </m:sSubSupPr>
                      <m:e>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=.0103</m:t>
                    </m:r>
                    <m:r>
                      <a:rPr lang="en-US" sz="2000" b="0" i="1" smtClean="0">
                        <a:latin typeface="Cambria Math" panose="02040503050406030204" pitchFamily="18" charset="0"/>
                        <a:cs typeface="Arial" pitchFamily="34" charset="0"/>
                        <a:sym typeface="Symbol" panose="05050102010706020507" pitchFamily="18" charset="2"/>
                      </a:rPr>
                      <m:t>,</m:t>
                    </m:r>
                  </m:oMath>
                </a14:m>
                <a:r>
                  <a:rPr lang="en-US" sz="2000" dirty="0">
                    <a:latin typeface="Arial" pitchFamily="34" charset="0"/>
                    <a:cs typeface="Arial" pitchFamily="34" charset="0"/>
                  </a:rPr>
                  <a:t> and </a:t>
                </a:r>
                <a14:m>
                  <m:oMath xmlns:m="http://schemas.openxmlformats.org/officeDocument/2006/math">
                    <m:sSub>
                      <m:sSubPr>
                        <m:ctrlPr>
                          <a:rPr lang="en-US" sz="200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𝑍</m:t>
                        </m:r>
                      </m:e>
                      <m:sub>
                        <m:r>
                          <a:rPr lang="en-US" sz="2000" b="0" i="1" smtClean="0">
                            <a:latin typeface="Cambria Math" panose="02040503050406030204" pitchFamily="18" charset="0"/>
                            <a:cs typeface="Arial" pitchFamily="34" charset="0"/>
                          </a:rPr>
                          <m:t>𝑡</m:t>
                        </m:r>
                      </m:sub>
                    </m:sSub>
                  </m:oMath>
                </a14:m>
                <a:r>
                  <a:rPr lang="en-US" sz="2000" dirty="0">
                    <a:latin typeface="Arial" pitchFamily="34" charset="0"/>
                    <a:cs typeface="Arial" pitchFamily="34" charset="0"/>
                  </a:rPr>
                  <a:t> is AR(4)</a:t>
                </a:r>
                <a:endParaRPr lang="en-US" sz="2000" dirty="0">
                  <a:latin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4024" y="1682836"/>
                <a:ext cx="6486376" cy="450764"/>
              </a:xfrm>
              <a:prstGeom prst="rect">
                <a:avLst/>
              </a:prstGeom>
              <a:blipFill>
                <a:blip r:embed="rId6"/>
                <a:stretch>
                  <a:fillRect t="-5405" b="-13514"/>
                </a:stretch>
              </a:blipFill>
            </p:spPr>
            <p:txBody>
              <a:bodyPr/>
              <a:lstStyle/>
              <a:p>
                <a:r>
                  <a:rPr lang="en-IN">
                    <a:noFill/>
                  </a:rPr>
                  <a:t> </a:t>
                </a:r>
              </a:p>
            </p:txBody>
          </p:sp>
        </mc:Fallback>
      </mc:AlternateContent>
      <p:sp>
        <p:nvSpPr>
          <p:cNvPr id="11" name="Rectangle 10"/>
          <p:cNvSpPr/>
          <p:nvPr/>
        </p:nvSpPr>
        <p:spPr bwMode="auto">
          <a:xfrm>
            <a:off x="457201" y="1314000"/>
            <a:ext cx="6553199" cy="80508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dirty="0">
              <a:ln>
                <a:noFill/>
              </a:ln>
              <a:solidFill>
                <a:schemeClr val="tx1"/>
              </a:solidFill>
              <a:effectLst/>
              <a:latin typeface="Arial" charset="0"/>
            </a:endParaRPr>
          </a:p>
        </p:txBody>
      </p:sp>
      <p:sp>
        <p:nvSpPr>
          <p:cNvPr id="12" name="TextBox 11"/>
          <p:cNvSpPr txBox="1"/>
          <p:nvPr/>
        </p:nvSpPr>
        <p:spPr>
          <a:xfrm>
            <a:off x="457200" y="2190600"/>
            <a:ext cx="8244840" cy="78483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Realizations have the appearance of temperature data</a:t>
            </a:r>
          </a:p>
          <a:p>
            <a:pPr marL="342900" indent="-342900" fontAlgn="base">
              <a:spcBef>
                <a:spcPts val="600"/>
              </a:spcBef>
              <a:spcAft>
                <a:spcPct val="0"/>
              </a:spcAft>
              <a:buFont typeface="Arial" panose="020B0604020202020204" pitchFamily="34" charset="0"/>
              <a:buChar char="•"/>
            </a:pPr>
            <a:r>
              <a:rPr lang="en-US" sz="2000" dirty="0">
                <a:latin typeface="Arial" charset="0"/>
              </a:rPr>
              <a:t>All tend to increase because of the line with positive slope</a:t>
            </a:r>
          </a:p>
        </p:txBody>
      </p:sp>
      <p:sp>
        <p:nvSpPr>
          <p:cNvPr id="13" name="TextBox 12">
            <a:extLst>
              <a:ext uri="{FF2B5EF4-FFF2-40B4-BE49-F238E27FC236}">
                <a16:creationId xmlns:a16="http://schemas.microsoft.com/office/drawing/2014/main" id="{920AFB2F-8440-344D-96A8-49BA85092F7A}"/>
              </a:ext>
            </a:extLst>
          </p:cNvPr>
          <p:cNvSpPr txBox="1"/>
          <p:nvPr/>
        </p:nvSpPr>
        <p:spPr>
          <a:xfrm>
            <a:off x="457200" y="5954211"/>
            <a:ext cx="8244840" cy="294189"/>
          </a:xfrm>
          <a:prstGeom prst="rect">
            <a:avLst/>
          </a:prstGeom>
          <a:noFill/>
        </p:spPr>
        <p:txBody>
          <a:bodyPr wrap="square" rtlCol="0">
            <a:noAutofit/>
          </a:bodyPr>
          <a:lstStyle/>
          <a:p>
            <a:pPr>
              <a:spcBef>
                <a:spcPts val="600"/>
              </a:spcBef>
            </a:pPr>
            <a:r>
              <a:rPr lang="en-US" sz="1200" b="1" dirty="0" err="1">
                <a:latin typeface="Courier New" panose="02070309020205020404" pitchFamily="49" charset="0"/>
                <a:cs typeface="Courier New" panose="02070309020205020404" pitchFamily="49" charset="0"/>
              </a:rPr>
              <a:t>gen.sigplusnoise.wge</a:t>
            </a:r>
            <a:r>
              <a:rPr lang="en-US" sz="1200" b="1" dirty="0">
                <a:latin typeface="Courier New" panose="02070309020205020404" pitchFamily="49" charset="0"/>
                <a:cs typeface="Courier New" panose="02070309020205020404" pitchFamily="49" charset="0"/>
              </a:rPr>
              <a:t>(160, b0 = -.5257, b1 = .0044, phi = </a:t>
            </a:r>
            <a:r>
              <a:rPr lang="en-US" sz="1200" b="1" dirty="0" err="1">
                <a:latin typeface="Courier New" panose="02070309020205020404" pitchFamily="49" charset="0"/>
                <a:cs typeface="Courier New" panose="02070309020205020404" pitchFamily="49" charset="0"/>
              </a:rPr>
              <a:t>ar.z$phi</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vara</a:t>
            </a:r>
            <a:r>
              <a:rPr lang="en-US" sz="1200" b="1" dirty="0">
                <a:latin typeface="Courier New" panose="02070309020205020404" pitchFamily="49" charset="0"/>
                <a:cs typeface="Courier New" panose="02070309020205020404" pitchFamily="49" charset="0"/>
              </a:rPr>
              <a:t> = .0103)</a:t>
            </a:r>
          </a:p>
        </p:txBody>
      </p:sp>
      <p:sp>
        <p:nvSpPr>
          <p:cNvPr id="14" name="TextBox 13"/>
          <p:cNvSpPr txBox="1"/>
          <p:nvPr/>
        </p:nvSpPr>
        <p:spPr>
          <a:xfrm>
            <a:off x="457200" y="380999"/>
            <a:ext cx="8244840" cy="678543"/>
          </a:xfrm>
          <a:prstGeom prst="rect">
            <a:avLst/>
          </a:prstGeom>
          <a:noFill/>
        </p:spPr>
        <p:txBody>
          <a:bodyPr wrap="square" rtlCol="0">
            <a:noAutofit/>
          </a:bodyPr>
          <a:lstStyle/>
          <a:p>
            <a:pPr fontAlgn="base">
              <a:spcBef>
                <a:spcPts val="600"/>
              </a:spcBef>
            </a:pPr>
            <a:r>
              <a:rPr lang="en-IN" sz="2000" b="1" dirty="0">
                <a:latin typeface="Arial" charset="0"/>
              </a:rPr>
              <a:t>Signal-plus-noise model fit to temperature data: </a:t>
            </a:r>
            <a:br>
              <a:rPr lang="en-IN" sz="2000" b="1" dirty="0">
                <a:latin typeface="Arial" charset="0"/>
              </a:rPr>
            </a:br>
            <a:r>
              <a:rPr lang="en-IN" sz="2000" b="1" dirty="0">
                <a:latin typeface="Arial" charset="0"/>
              </a:rPr>
              <a:t>using Cochrane-</a:t>
            </a:r>
            <a:r>
              <a:rPr lang="en-IN" sz="2000" b="1" dirty="0" err="1">
                <a:latin typeface="Arial" charset="0"/>
              </a:rPr>
              <a:t>Orcutt</a:t>
            </a:r>
            <a:endParaRPr lang="en-IN" sz="2000" b="1" dirty="0">
              <a:latin typeface="Arial" charset="0"/>
            </a:endParaRPr>
          </a:p>
        </p:txBody>
      </p:sp>
    </p:spTree>
    <p:extLst>
      <p:ext uri="{BB962C8B-B14F-4D97-AF65-F5344CB8AC3E}">
        <p14:creationId xmlns:p14="http://schemas.microsoft.com/office/powerpoint/2010/main" val="1536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build="p" bldLvl="2"/>
      <p:bldP spid="11" grpId="0" animBg="1"/>
      <p:bldP spid="12" grpId="0" build="p" bldLvl="2"/>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602000"/>
            <a:ext cx="8229600" cy="936663"/>
          </a:xfrm>
          <a:prstGeom prst="rect">
            <a:avLst/>
          </a:prstGeom>
          <a:noFill/>
        </p:spPr>
        <p:txBody>
          <a:bodyPr wrap="square" rtlCol="0">
            <a:noAutofit/>
          </a:bodyPr>
          <a:lstStyle/>
          <a:p>
            <a:pPr>
              <a:lnSpc>
                <a:spcPts val="2200"/>
              </a:lnSpc>
              <a:spcBef>
                <a:spcPts val="600"/>
              </a:spcBef>
            </a:pPr>
            <a:r>
              <a:rPr lang="en-US" sz="2400" b="1" dirty="0">
                <a:latin typeface="Courier New" panose="02070309020205020404" pitchFamily="49" charset="0"/>
                <a:cs typeface="Courier New" panose="02070309020205020404" pitchFamily="49" charset="0"/>
              </a:rPr>
              <a:t>data(</a:t>
            </a:r>
            <a:r>
              <a:rPr lang="en-US" sz="2400" b="1" dirty="0" err="1">
                <a:latin typeface="Courier New" panose="02070309020205020404" pitchFamily="49" charset="0"/>
                <a:cs typeface="Courier New" panose="02070309020205020404" pitchFamily="49" charset="0"/>
              </a:rPr>
              <a:t>hadley</a:t>
            </a:r>
            <a:r>
              <a:rPr lang="en-US" sz="2400" b="1" dirty="0">
                <a:latin typeface="Courier New" panose="02070309020205020404" pitchFamily="49" charset="0"/>
                <a:cs typeface="Courier New" panose="02070309020205020404" pitchFamily="49" charset="0"/>
              </a:rPr>
              <a:t>)</a:t>
            </a:r>
          </a:p>
          <a:p>
            <a:pPr>
              <a:lnSpc>
                <a:spcPts val="2200"/>
              </a:lnSpc>
              <a:spcBef>
                <a:spcPts val="600"/>
              </a:spcBef>
            </a:pPr>
            <a:r>
              <a:rPr lang="en-US" sz="2400" b="1" dirty="0" err="1">
                <a:latin typeface="Courier New" panose="02070309020205020404" pitchFamily="49" charset="0"/>
                <a:cs typeface="Courier New" panose="02070309020205020404" pitchFamily="49" charset="0"/>
              </a:rPr>
              <a:t>fore.sigplusnoise.wge</a:t>
            </a:r>
            <a:r>
              <a:rPr lang="en-US" sz="2400" b="1" dirty="0">
                <a:latin typeface="Courier New" panose="02070309020205020404" pitchFamily="49" charset="0"/>
                <a:cs typeface="Courier New" panose="02070309020205020404" pitchFamily="49" charset="0"/>
              </a:rPr>
              <a:t>(</a:t>
            </a:r>
            <a:r>
              <a:rPr lang="en-US" sz="2400" b="1" dirty="0" err="1">
                <a:latin typeface="Courier New" panose="02070309020205020404" pitchFamily="49" charset="0"/>
                <a:cs typeface="Courier New" panose="02070309020205020404" pitchFamily="49" charset="0"/>
              </a:rPr>
              <a:t>hadley,max.p</a:t>
            </a:r>
            <a:r>
              <a:rPr lang="en-US" sz="2400" b="1" dirty="0">
                <a:latin typeface="Courier New" panose="02070309020205020404" pitchFamily="49" charset="0"/>
                <a:cs typeface="Courier New" panose="02070309020205020404" pitchFamily="49" charset="0"/>
              </a:rPr>
              <a:t>=4,n.ahead=50,limits=FALSE)</a:t>
            </a:r>
          </a:p>
        </p:txBody>
      </p:sp>
      <p:pic>
        <p:nvPicPr>
          <p:cNvPr id="10" name="Picture 9"/>
          <p:cNvPicPr>
            <a:picLocks noChangeAspect="1"/>
          </p:cNvPicPr>
          <p:nvPr/>
        </p:nvPicPr>
        <p:blipFill rotWithShape="1">
          <a:blip r:embed="rId3"/>
          <a:srcRect t="31323" b="14202"/>
          <a:stretch/>
        </p:blipFill>
        <p:spPr>
          <a:xfrm>
            <a:off x="2440491" y="2743200"/>
            <a:ext cx="4263019" cy="2317759"/>
          </a:xfrm>
          <a:prstGeom prst="rect">
            <a:avLst/>
          </a:prstGeom>
        </p:spPr>
      </p:pic>
      <p:sp>
        <p:nvSpPr>
          <p:cNvPr id="11" name="TextBox 10"/>
          <p:cNvSpPr txBox="1"/>
          <p:nvPr/>
        </p:nvSpPr>
        <p:spPr>
          <a:xfrm>
            <a:off x="457200" y="5109865"/>
            <a:ext cx="8229600" cy="818324"/>
          </a:xfrm>
          <a:prstGeom prst="rect">
            <a:avLst/>
          </a:prstGeom>
          <a:noFill/>
        </p:spPr>
        <p:txBody>
          <a:bodyPr wrap="square" rtlCol="0">
            <a:noAutofit/>
          </a:bodyPr>
          <a:lstStyle/>
          <a:p>
            <a:pPr fontAlgn="base">
              <a:spcBef>
                <a:spcPts val="600"/>
              </a:spcBef>
              <a:spcAft>
                <a:spcPct val="0"/>
              </a:spcAft>
            </a:pPr>
            <a:r>
              <a:rPr lang="en-US" sz="2400" dirty="0">
                <a:latin typeface="Arial" charset="0"/>
              </a:rPr>
              <a:t>Interestingly, the forecasts suggest an initial decline but eventually predict the trend to continue</a:t>
            </a:r>
          </a:p>
        </p:txBody>
      </p:sp>
      <p:sp>
        <p:nvSpPr>
          <p:cNvPr id="4" name="Title 3"/>
          <p:cNvSpPr>
            <a:spLocks noGrp="1"/>
          </p:cNvSpPr>
          <p:nvPr>
            <p:ph type="title"/>
          </p:nvPr>
        </p:nvSpPr>
        <p:spPr/>
        <p:txBody>
          <a:bodyPr/>
          <a:lstStyle/>
          <a:p>
            <a:r>
              <a:rPr lang="en-IN" sz="3200" dirty="0"/>
              <a:t>Forecasts using </a:t>
            </a:r>
            <a:br>
              <a:rPr lang="en-IN" sz="3200" dirty="0"/>
            </a:br>
            <a:r>
              <a:rPr lang="en-IN" sz="3200" dirty="0"/>
              <a:t>Signal-Plus-Noise Model</a:t>
            </a:r>
          </a:p>
        </p:txBody>
      </p:sp>
    </p:spTree>
    <p:extLst>
      <p:ext uri="{BB962C8B-B14F-4D97-AF65-F5344CB8AC3E}">
        <p14:creationId xmlns:p14="http://schemas.microsoft.com/office/powerpoint/2010/main" val="80622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554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39AA-6BCD-3C48-B3A5-CEE23FB8B78D}"/>
              </a:ext>
            </a:extLst>
          </p:cNvPr>
          <p:cNvSpPr>
            <a:spLocks noGrp="1"/>
          </p:cNvSpPr>
          <p:nvPr>
            <p:ph type="ctrTitle"/>
          </p:nvPr>
        </p:nvSpPr>
        <p:spPr/>
        <p:txBody>
          <a:bodyPr/>
          <a:lstStyle/>
          <a:p>
            <a:r>
              <a:rPr lang="en-US" dirty="0"/>
              <a:t>Final Thoughts on Temperature Data</a:t>
            </a:r>
          </a:p>
        </p:txBody>
      </p:sp>
      <p:sp>
        <p:nvSpPr>
          <p:cNvPr id="3" name="Subtitle 2">
            <a:extLst>
              <a:ext uri="{FF2B5EF4-FFF2-40B4-BE49-F238E27FC236}">
                <a16:creationId xmlns:a16="http://schemas.microsoft.com/office/drawing/2014/main" id="{76DF5E46-133F-AB42-8AF6-CC2A88C509C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79810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251" name="Text Box 3"/>
          <p:cNvSpPr txBox="1">
            <a:spLocks noChangeArrowheads="1"/>
          </p:cNvSpPr>
          <p:nvPr/>
        </p:nvSpPr>
        <p:spPr bwMode="auto">
          <a:xfrm>
            <a:off x="457200" y="1602000"/>
            <a:ext cx="8229600" cy="4145657"/>
          </a:xfrm>
          <a:prstGeom prst="rect">
            <a:avLst/>
          </a:prstGeom>
          <a:noFill/>
          <a:ln w="25400">
            <a:noFill/>
            <a:miter lim="800000"/>
            <a:headEnd/>
            <a:tailEnd/>
          </a:ln>
        </p:spPr>
        <p:txBody>
          <a:bodyPr wrap="square">
            <a:noAutofit/>
          </a:bodyPr>
          <a:lstStyle/>
          <a:p>
            <a:pPr marL="342900" indent="-342900" fontAlgn="base">
              <a:spcBef>
                <a:spcPts val="600"/>
              </a:spcBef>
              <a:spcAft>
                <a:spcPct val="0"/>
              </a:spcAft>
              <a:buFont typeface="Arial" panose="020B0604020202020204" pitchFamily="34" charset="0"/>
              <a:buChar char="•"/>
            </a:pPr>
            <a:r>
              <a:rPr lang="en-US" sz="2400" dirty="0">
                <a:solidFill>
                  <a:srgbClr val="000000"/>
                </a:solidFill>
                <a:latin typeface="Arial" panose="020B0604020202020204" pitchFamily="34" charset="0"/>
                <a:cs typeface="Arial" panose="020B0604020202020204" pitchFamily="34" charset="0"/>
              </a:rPr>
              <a:t>Realizations from AR (ARMA/ARUMA) models have </a:t>
            </a:r>
            <a:r>
              <a:rPr lang="en-US" sz="2400" b="1" i="1" dirty="0">
                <a:solidFill>
                  <a:srgbClr val="FC0000"/>
                </a:solidFill>
                <a:latin typeface="Arial" panose="020B0604020202020204" pitchFamily="34" charset="0"/>
                <a:cs typeface="Arial" panose="020B0604020202020204" pitchFamily="34" charset="0"/>
              </a:rPr>
              <a:t>random trends</a:t>
            </a:r>
          </a:p>
          <a:p>
            <a:pPr marL="800100" lvl="1" indent="-342900" fontAlgn="base">
              <a:spcBef>
                <a:spcPts val="600"/>
              </a:spcBef>
              <a:spcAft>
                <a:spcPct val="0"/>
              </a:spcAft>
              <a:buFont typeface="Arial" panose="020B0604020202020204" pitchFamily="34" charset="0"/>
              <a:buChar char="•"/>
            </a:pPr>
            <a:r>
              <a:rPr lang="en-US" sz="2000" dirty="0">
                <a:latin typeface="Arial" panose="020B0604020202020204" pitchFamily="34" charset="0"/>
                <a:cs typeface="Arial" panose="020B0604020202020204" pitchFamily="34" charset="0"/>
              </a:rPr>
              <a:t>Unless there are 2 unit roots, these models </a:t>
            </a:r>
            <a:r>
              <a:rPr lang="en-US" sz="2000" b="1" i="1" dirty="0">
                <a:solidFill>
                  <a:srgbClr val="FF0000"/>
                </a:solidFill>
                <a:latin typeface="Arial" panose="020B0604020202020204" pitchFamily="34" charset="0"/>
                <a:cs typeface="Arial" panose="020B0604020202020204" pitchFamily="34" charset="0"/>
              </a:rPr>
              <a:t>will not</a:t>
            </a:r>
            <a:r>
              <a:rPr lang="en-US" sz="2000" i="1"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a trend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Realizations from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S</a:t>
            </a:r>
            <a:r>
              <a:rPr lang="en-US" sz="2400" i="1" baseline="-25000" dirty="0">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t</a:t>
            </a:r>
            <a:r>
              <a:rPr lang="en-US" sz="2400" i="1" dirty="0">
                <a:latin typeface="Times New Roman" panose="02020603050405020304" pitchFamily="18" charset="0"/>
                <a:cs typeface="Times New Roman" panose="02020603050405020304" pitchFamily="18" charset="0"/>
              </a:rPr>
              <a:t> </a:t>
            </a:r>
            <a:r>
              <a:rPr lang="en-US" sz="2400" dirty="0">
                <a:latin typeface="Arial" panose="020B0604020202020204" pitchFamily="34" charset="0"/>
                <a:cs typeface="Arial" panose="020B0604020202020204" pitchFamily="34" charset="0"/>
              </a:rPr>
              <a:t>have deterministic trends</a:t>
            </a:r>
          </a:p>
          <a:p>
            <a:pPr marL="800100" lvl="1" indent="-342900" fontAlgn="base">
              <a:spcBef>
                <a:spcPts val="600"/>
              </a:spcBef>
              <a:spcAft>
                <a:spcPct val="0"/>
              </a:spcAft>
              <a:buFont typeface="Arial" panose="020B0604020202020204" pitchFamily="34" charset="0"/>
              <a:buChar char="•"/>
            </a:pPr>
            <a:r>
              <a:rPr lang="en-US" sz="2000" i="1" dirty="0">
                <a:latin typeface="Arial" panose="020B0604020202020204" pitchFamily="34" charset="0"/>
                <a:cs typeface="Arial" panose="020B0604020202020204" pitchFamily="34" charset="0"/>
              </a:rPr>
              <a:t>If conditions do not change</a:t>
            </a:r>
            <a:r>
              <a:rPr lang="en-US" sz="2000" dirty="0">
                <a:latin typeface="Arial" panose="020B0604020202020204" pitchFamily="34" charset="0"/>
                <a:cs typeface="Arial" panose="020B0604020202020204" pitchFamily="34" charset="0"/>
              </a:rPr>
              <a:t>, then these trends </a:t>
            </a:r>
            <a:r>
              <a:rPr lang="en-US" sz="2000" b="1" i="1" dirty="0">
                <a:solidFill>
                  <a:srgbClr val="FF0000"/>
                </a:solidFill>
                <a:latin typeface="Arial" panose="020B0604020202020204" pitchFamily="34" charset="0"/>
                <a:cs typeface="Arial" panose="020B0604020202020204" pitchFamily="34" charset="0"/>
              </a:rPr>
              <a:t>will be</a:t>
            </a:r>
            <a:r>
              <a:rPr lang="en-US" sz="2000"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forecast to continue</a:t>
            </a:r>
          </a:p>
          <a:p>
            <a:pPr marL="342900" indent="-342900" fontAlgn="base">
              <a:spcBef>
                <a:spcPts val="600"/>
              </a:spcBef>
              <a:spcAft>
                <a:spcPct val="0"/>
              </a:spcAft>
              <a:buFont typeface="Arial" panose="020B0604020202020204" pitchFamily="34" charset="0"/>
              <a:buChar char="•"/>
            </a:pPr>
            <a:r>
              <a:rPr lang="en-US" sz="2400" dirty="0">
                <a:latin typeface="Arial" panose="020B0604020202020204" pitchFamily="34" charset="0"/>
                <a:cs typeface="Arial" panose="020B0604020202020204" pitchFamily="34" charset="0"/>
              </a:rPr>
              <a:t>Regarding the temperature data, if there is a deterministic signal in the data, it almost assuredly is not simply a straight line</a:t>
            </a:r>
          </a:p>
        </p:txBody>
      </p:sp>
      <p:sp>
        <p:nvSpPr>
          <p:cNvPr id="2" name="Title 1"/>
          <p:cNvSpPr>
            <a:spLocks noGrp="1"/>
          </p:cNvSpPr>
          <p:nvPr>
            <p:ph type="title"/>
          </p:nvPr>
        </p:nvSpPr>
        <p:spPr/>
        <p:txBody>
          <a:bodyPr/>
          <a:lstStyle/>
          <a:p>
            <a:r>
              <a:rPr lang="en-IN" dirty="0"/>
              <a:t>Important Points</a:t>
            </a:r>
          </a:p>
        </p:txBody>
      </p:sp>
    </p:spTree>
    <p:extLst>
      <p:ext uri="{BB962C8B-B14F-4D97-AF65-F5344CB8AC3E}">
        <p14:creationId xmlns:p14="http://schemas.microsoft.com/office/powerpoint/2010/main" val="410575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9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9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9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09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09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9251" grpId="0" build="p" bldLvl="3"/>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5279517"/>
            <a:ext cx="7696200" cy="816483"/>
          </a:xfrm>
          <a:prstGeom prst="rect">
            <a:avLst/>
          </a:prstGeom>
          <a:ln w="38100">
            <a:solidFill>
              <a:srgbClr val="FF0000"/>
            </a:solidFill>
          </a:ln>
        </p:spPr>
        <p:txBody>
          <a:bodyPr wrap="square">
            <a:noAutofit/>
          </a:bodyPr>
          <a:lstStyle/>
          <a:p>
            <a:pPr>
              <a:spcBef>
                <a:spcPts val="600"/>
              </a:spcBef>
            </a:pPr>
            <a:r>
              <a:rPr lang="en-US" sz="2400" b="1" dirty="0">
                <a:latin typeface="Arial" charset="0"/>
              </a:rPr>
              <a:t>Beware of results by analysts who choose a model in order to produce desired results</a:t>
            </a:r>
            <a:endParaRPr lang="en-US" sz="2400" dirty="0"/>
          </a:p>
        </p:txBody>
      </p:sp>
      <p:sp>
        <p:nvSpPr>
          <p:cNvPr id="7" name="TextBox 6"/>
          <p:cNvSpPr txBox="1"/>
          <p:nvPr/>
        </p:nvSpPr>
        <p:spPr>
          <a:xfrm>
            <a:off x="457200" y="1602001"/>
            <a:ext cx="8229600" cy="3695714"/>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All three models (ARMA, ARIMA, and signal-plus-noise) seemed to be satisfactory models from the standpoint of</a:t>
            </a:r>
          </a:p>
          <a:p>
            <a:pPr marL="800100" lvl="1" indent="-342900" fontAlgn="base">
              <a:spcBef>
                <a:spcPts val="600"/>
              </a:spcBef>
              <a:spcAft>
                <a:spcPct val="0"/>
              </a:spcAft>
              <a:buFont typeface="Arial" panose="020B0604020202020204" pitchFamily="34" charset="0"/>
              <a:buChar char="•"/>
            </a:pPr>
            <a:r>
              <a:rPr lang="en-US" sz="2000" dirty="0">
                <a:latin typeface="Arial" charset="0"/>
              </a:rPr>
              <a:t>Residual analysis</a:t>
            </a:r>
          </a:p>
          <a:p>
            <a:pPr marL="800100" lvl="1" indent="-342900" fontAlgn="base">
              <a:spcBef>
                <a:spcPts val="600"/>
              </a:spcBef>
              <a:spcAft>
                <a:spcPct val="0"/>
              </a:spcAft>
              <a:buFont typeface="Arial" panose="020B0604020202020204" pitchFamily="34" charset="0"/>
              <a:buChar char="•"/>
            </a:pPr>
            <a:r>
              <a:rPr lang="en-US" sz="2000" dirty="0">
                <a:latin typeface="Arial" charset="0"/>
              </a:rPr>
              <a:t>Realizations generated</a:t>
            </a:r>
          </a:p>
          <a:p>
            <a:pPr marL="342900" indent="-342900" fontAlgn="base">
              <a:spcBef>
                <a:spcPts val="600"/>
              </a:spcBef>
              <a:spcAft>
                <a:spcPct val="0"/>
              </a:spcAft>
              <a:buFont typeface="Arial" panose="020B0604020202020204" pitchFamily="34" charset="0"/>
              <a:buChar char="•"/>
            </a:pPr>
            <a:r>
              <a:rPr lang="en-US" sz="2400" dirty="0">
                <a:latin typeface="Arial" charset="0"/>
              </a:rPr>
              <a:t>However, the three produced strikingly different forecasts</a:t>
            </a:r>
          </a:p>
          <a:p>
            <a:pPr marL="342900" indent="-342900" fontAlgn="base">
              <a:spcBef>
                <a:spcPts val="600"/>
              </a:spcBef>
              <a:spcAft>
                <a:spcPct val="0"/>
              </a:spcAft>
              <a:buFont typeface="Arial" panose="020B0604020202020204" pitchFamily="34" charset="0"/>
              <a:buChar char="•"/>
            </a:pPr>
            <a:r>
              <a:rPr lang="en-US" sz="2400" dirty="0">
                <a:latin typeface="Arial" charset="0"/>
              </a:rPr>
              <a:t>Knowledge of the physical situation can help guide you, incorrect assumptions may lead you to the wrong conclusion</a:t>
            </a:r>
          </a:p>
          <a:p>
            <a:pPr marL="342900" indent="-342900" fontAlgn="base">
              <a:spcBef>
                <a:spcPts val="600"/>
              </a:spcBef>
              <a:spcAft>
                <a:spcPct val="0"/>
              </a:spcAft>
              <a:buFont typeface="Arial" panose="020B0604020202020204" pitchFamily="34" charset="0"/>
              <a:buChar char="•"/>
            </a:pPr>
            <a:r>
              <a:rPr lang="en-US" sz="2400" b="1" i="1" dirty="0">
                <a:latin typeface="Arial" charset="0"/>
              </a:rPr>
              <a:t>We can’t stress enough:</a:t>
            </a:r>
          </a:p>
        </p:txBody>
      </p:sp>
      <p:sp>
        <p:nvSpPr>
          <p:cNvPr id="3" name="Title 2"/>
          <p:cNvSpPr>
            <a:spLocks noGrp="1"/>
          </p:cNvSpPr>
          <p:nvPr>
            <p:ph type="title"/>
          </p:nvPr>
        </p:nvSpPr>
        <p:spPr/>
        <p:txBody>
          <a:bodyPr/>
          <a:lstStyle/>
          <a:p>
            <a:r>
              <a:rPr lang="en-IN" sz="3600"/>
              <a:t>Final Thoughts for Temperature Data</a:t>
            </a:r>
            <a:endParaRPr lang="en-IN" sz="3600" dirty="0"/>
          </a:p>
        </p:txBody>
      </p:sp>
    </p:spTree>
    <p:extLst>
      <p:ext uri="{BB962C8B-B14F-4D97-AF65-F5344CB8AC3E}">
        <p14:creationId xmlns:p14="http://schemas.microsoft.com/office/powerpoint/2010/main" val="6118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E851-B25B-5B4F-8339-3D3B2B96D3B4}"/>
              </a:ext>
            </a:extLst>
          </p:cNvPr>
          <p:cNvSpPr>
            <a:spLocks noGrp="1"/>
          </p:cNvSpPr>
          <p:nvPr>
            <p:ph type="ctrTitle"/>
          </p:nvPr>
        </p:nvSpPr>
        <p:spPr/>
        <p:txBody>
          <a:bodyPr/>
          <a:lstStyle/>
          <a:p>
            <a:r>
              <a:rPr lang="en-US" dirty="0"/>
              <a:t>Calculating Residuals</a:t>
            </a:r>
          </a:p>
        </p:txBody>
      </p:sp>
      <p:sp>
        <p:nvSpPr>
          <p:cNvPr id="9" name="Subtitle 8"/>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8732418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495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57200" y="1602001"/>
            <a:ext cx="8229600" cy="4464970"/>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400" dirty="0">
                <a:latin typeface="Arial" charset="0"/>
              </a:rPr>
              <a:t>ARMA and ARIMA forecasts may seem “boring” in that they often will not forecast seemingly obvious behavior to continue</a:t>
            </a:r>
          </a:p>
          <a:p>
            <a:pPr marL="800100" lvl="1" indent="-342900" fontAlgn="base">
              <a:spcBef>
                <a:spcPts val="600"/>
              </a:spcBef>
              <a:spcAft>
                <a:spcPct val="0"/>
              </a:spcAft>
              <a:buFont typeface="Arial" panose="020B0604020202020204" pitchFamily="34" charset="0"/>
              <a:buChar char="•"/>
            </a:pPr>
            <a:r>
              <a:rPr lang="en-US" sz="2000" dirty="0">
                <a:latin typeface="Arial" charset="0"/>
              </a:rPr>
              <a:t>However, if assumptions are met so that an ARMA or ARIMA model are the appropriate models, then the forecasts are “cautious and wise”</a:t>
            </a:r>
          </a:p>
          <a:p>
            <a:pPr marL="1257300" lvl="2" indent="-342900" fontAlgn="base">
              <a:spcBef>
                <a:spcPts val="600"/>
              </a:spcBef>
              <a:spcAft>
                <a:spcPct val="0"/>
              </a:spcAft>
              <a:buFont typeface="Arial" panose="020B0604020202020204" pitchFamily="34" charset="0"/>
              <a:buChar char="•"/>
            </a:pPr>
            <a:r>
              <a:rPr lang="en-US" dirty="0">
                <a:latin typeface="Arial" charset="0"/>
              </a:rPr>
              <a:t>The behavior may be of a random nature and may not hold up</a:t>
            </a:r>
          </a:p>
          <a:p>
            <a:pPr marL="800100" lvl="1" indent="-342900" fontAlgn="base">
              <a:spcBef>
                <a:spcPts val="600"/>
              </a:spcBef>
              <a:spcAft>
                <a:spcPct val="0"/>
              </a:spcAft>
              <a:buFont typeface="Arial" panose="020B0604020202020204" pitchFamily="34" charset="0"/>
              <a:buChar char="•"/>
            </a:pPr>
            <a:r>
              <a:rPr lang="en-US" sz="2000" dirty="0">
                <a:latin typeface="Arial" charset="0"/>
              </a:rPr>
              <a:t>Forecasts that largely depend on a deterministic trend may “look” better but they expose you to the usual cautions about extrapolation</a:t>
            </a:r>
          </a:p>
          <a:p>
            <a:pPr marL="342900" indent="-342900" fontAlgn="base">
              <a:spcBef>
                <a:spcPts val="600"/>
              </a:spcBef>
              <a:spcAft>
                <a:spcPct val="0"/>
              </a:spcAft>
              <a:buFont typeface="Arial" panose="020B0604020202020204" pitchFamily="34" charset="0"/>
              <a:buChar char="•"/>
            </a:pPr>
            <a:r>
              <a:rPr lang="en-US" sz="2400" dirty="0">
                <a:latin typeface="Arial" charset="0"/>
              </a:rPr>
              <a:t>In all cases, short term forecasts are more reliable</a:t>
            </a:r>
          </a:p>
          <a:p>
            <a:pPr marL="800100" lvl="1" indent="-342900" fontAlgn="base">
              <a:spcBef>
                <a:spcPts val="600"/>
              </a:spcBef>
              <a:spcAft>
                <a:spcPct val="0"/>
              </a:spcAft>
              <a:buFont typeface="Arial" panose="020B0604020202020204" pitchFamily="34" charset="0"/>
              <a:buChar char="•"/>
            </a:pPr>
            <a:r>
              <a:rPr lang="en-US" sz="2000" dirty="0">
                <a:latin typeface="Arial" charset="0"/>
              </a:rPr>
              <a:t>Which is illustrated by ever widening prediction limits</a:t>
            </a:r>
          </a:p>
        </p:txBody>
      </p:sp>
      <p:sp>
        <p:nvSpPr>
          <p:cNvPr id="5" name="Title 4"/>
          <p:cNvSpPr>
            <a:spLocks noGrp="1"/>
          </p:cNvSpPr>
          <p:nvPr>
            <p:ph type="title"/>
          </p:nvPr>
        </p:nvSpPr>
        <p:spPr/>
        <p:txBody>
          <a:bodyPr/>
          <a:lstStyle/>
          <a:p>
            <a:r>
              <a:rPr lang="en-IN" sz="3600" dirty="0"/>
              <a:t>General Comments about Forecasts</a:t>
            </a:r>
          </a:p>
        </p:txBody>
      </p:sp>
    </p:spTree>
    <p:extLst>
      <p:ext uri="{BB962C8B-B14F-4D97-AF65-F5344CB8AC3E}">
        <p14:creationId xmlns:p14="http://schemas.microsoft.com/office/powerpoint/2010/main" val="28236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972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9BD2-6D0E-E848-A453-98285E32BF76}"/>
              </a:ext>
            </a:extLst>
          </p:cNvPr>
          <p:cNvSpPr>
            <a:spLocks noGrp="1"/>
          </p:cNvSpPr>
          <p:nvPr>
            <p:ph type="ctrTitle"/>
          </p:nvPr>
        </p:nvSpPr>
        <p:spPr/>
        <p:txBody>
          <a:bodyPr>
            <a:noAutofit/>
          </a:bodyPr>
          <a:lstStyle/>
          <a:p>
            <a:r>
              <a:rPr lang="en-US" dirty="0"/>
              <a:t>More on Model Appropriateness</a:t>
            </a:r>
          </a:p>
        </p:txBody>
      </p:sp>
      <p:sp>
        <p:nvSpPr>
          <p:cNvPr id="3" name="Subtitle 2">
            <a:extLst>
              <a:ext uri="{FF2B5EF4-FFF2-40B4-BE49-F238E27FC236}">
                <a16:creationId xmlns:a16="http://schemas.microsoft.com/office/drawing/2014/main" id="{B18E348D-5F98-FD45-A008-F77E30E9BDAA}"/>
              </a:ext>
            </a:extLst>
          </p:cNvPr>
          <p:cNvSpPr>
            <a:spLocks noGrp="1"/>
          </p:cNvSpPr>
          <p:nvPr>
            <p:ph type="subTitle" idx="1"/>
          </p:nvPr>
        </p:nvSpPr>
        <p:spPr/>
        <p:txBody>
          <a:bodyPr>
            <a:noAutofit/>
          </a:bodyPr>
          <a:lstStyle/>
          <a:p>
            <a:r>
              <a:rPr lang="en-US" dirty="0"/>
              <a:t>Sunspot Data</a:t>
            </a:r>
          </a:p>
        </p:txBody>
      </p:sp>
    </p:spTree>
    <p:extLst>
      <p:ext uri="{BB962C8B-B14F-4D97-AF65-F5344CB8AC3E}">
        <p14:creationId xmlns:p14="http://schemas.microsoft.com/office/powerpoint/2010/main" val="2531722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50020" t="1766" r="1980" b="54196"/>
          <a:stretch/>
        </p:blipFill>
        <p:spPr>
          <a:xfrm>
            <a:off x="1981200" y="4261654"/>
            <a:ext cx="2131205" cy="1951490"/>
          </a:xfrm>
          <a:prstGeom prst="rect">
            <a:avLst/>
          </a:prstGeom>
        </p:spPr>
      </p:pic>
      <p:pic>
        <p:nvPicPr>
          <p:cNvPr id="10" name="Picture 9"/>
          <p:cNvPicPr>
            <a:picLocks noChangeAspect="1"/>
          </p:cNvPicPr>
          <p:nvPr/>
        </p:nvPicPr>
        <p:blipFill rotWithShape="1">
          <a:blip r:embed="rId3"/>
          <a:srcRect l="647" t="1896" r="51974" b="53733"/>
          <a:stretch/>
        </p:blipFill>
        <p:spPr>
          <a:xfrm>
            <a:off x="3520192" y="1878958"/>
            <a:ext cx="2103616" cy="1966254"/>
          </a:xfrm>
          <a:prstGeom prst="rect">
            <a:avLst/>
          </a:prstGeom>
        </p:spPr>
      </p:pic>
      <p:sp>
        <p:nvSpPr>
          <p:cNvPr id="4" name="TextBox 3"/>
          <p:cNvSpPr txBox="1"/>
          <p:nvPr/>
        </p:nvSpPr>
        <p:spPr>
          <a:xfrm>
            <a:off x="3657600" y="1514006"/>
            <a:ext cx="2133600" cy="36559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Sunspot data</a:t>
            </a:r>
          </a:p>
        </p:txBody>
      </p:sp>
      <p:sp>
        <p:nvSpPr>
          <p:cNvPr id="8" name="TextBox 7"/>
          <p:cNvSpPr txBox="1"/>
          <p:nvPr/>
        </p:nvSpPr>
        <p:spPr>
          <a:xfrm>
            <a:off x="1676400" y="3898900"/>
            <a:ext cx="2971800" cy="409244"/>
          </a:xfrm>
          <a:prstGeom prst="rect">
            <a:avLst/>
          </a:prstGeom>
          <a:noFill/>
        </p:spPr>
        <p:txBody>
          <a:bodyPr wrap="square" tIns="0" rtlCol="0">
            <a:noAutofit/>
          </a:bodyPr>
          <a:lstStyle/>
          <a:p>
            <a:pPr algn="ctr" fontAlgn="base">
              <a:lnSpc>
                <a:spcPts val="3000"/>
              </a:lnSpc>
              <a:spcAft>
                <a:spcPct val="0"/>
              </a:spcAft>
            </a:pPr>
            <a:r>
              <a:rPr lang="en-US" b="1" dirty="0">
                <a:latin typeface="Arial" charset="0"/>
              </a:rPr>
              <a:t>Sample autocorrelations</a:t>
            </a:r>
          </a:p>
        </p:txBody>
      </p:sp>
      <p:pic>
        <p:nvPicPr>
          <p:cNvPr id="12" name="Picture 11"/>
          <p:cNvPicPr>
            <a:picLocks noChangeAspect="1"/>
          </p:cNvPicPr>
          <p:nvPr/>
        </p:nvPicPr>
        <p:blipFill rotWithShape="1">
          <a:blip r:embed="rId3"/>
          <a:srcRect l="50647" t="52694" r="2364" b="4751"/>
          <a:stretch/>
        </p:blipFill>
        <p:spPr>
          <a:xfrm>
            <a:off x="5076428" y="4287054"/>
            <a:ext cx="2086372" cy="1885788"/>
          </a:xfrm>
          <a:prstGeom prst="rect">
            <a:avLst/>
          </a:prstGeom>
        </p:spPr>
      </p:pic>
      <p:sp>
        <p:nvSpPr>
          <p:cNvPr id="13" name="TextBox 12"/>
          <p:cNvSpPr txBox="1"/>
          <p:nvPr/>
        </p:nvSpPr>
        <p:spPr>
          <a:xfrm>
            <a:off x="4749800" y="3898900"/>
            <a:ext cx="2971800" cy="447344"/>
          </a:xfrm>
          <a:prstGeom prst="rect">
            <a:avLst/>
          </a:prstGeom>
          <a:noFill/>
        </p:spPr>
        <p:txBody>
          <a:bodyPr wrap="square" tIns="0" rtlCol="0">
            <a:noAutofit/>
          </a:bodyPr>
          <a:lstStyle/>
          <a:p>
            <a:pPr algn="ctr" fontAlgn="base">
              <a:lnSpc>
                <a:spcPts val="3000"/>
              </a:lnSpc>
              <a:spcAft>
                <a:spcPct val="0"/>
              </a:spcAft>
            </a:pPr>
            <a:r>
              <a:rPr lang="en-US" b="1" dirty="0" err="1">
                <a:latin typeface="Arial" charset="0"/>
              </a:rPr>
              <a:t>Parzen</a:t>
            </a:r>
            <a:r>
              <a:rPr lang="en-US" b="1" dirty="0">
                <a:latin typeface="Arial" charset="0"/>
              </a:rPr>
              <a:t> spectral density</a:t>
            </a:r>
          </a:p>
        </p:txBody>
      </p:sp>
      <p:sp>
        <p:nvSpPr>
          <p:cNvPr id="3" name="Title 2"/>
          <p:cNvSpPr>
            <a:spLocks noGrp="1"/>
          </p:cNvSpPr>
          <p:nvPr>
            <p:ph type="title"/>
          </p:nvPr>
        </p:nvSpPr>
        <p:spPr/>
        <p:txBody>
          <a:bodyPr/>
          <a:lstStyle/>
          <a:p>
            <a:r>
              <a:rPr lang="en-IN" sz="3200" dirty="0"/>
              <a:t>Sunspot Data: </a:t>
            </a:r>
            <a:br>
              <a:rPr lang="en-IN" sz="3200" dirty="0"/>
            </a:br>
            <a:r>
              <a:rPr lang="en-IN" sz="3200" dirty="0"/>
              <a:t>1749-1924 (</a:t>
            </a:r>
            <a:r>
              <a:rPr lang="en-IN" sz="3200" dirty="0" err="1"/>
              <a:t>sunspot.classic</a:t>
            </a:r>
            <a:r>
              <a:rPr lang="en-IN" sz="3200" dirty="0"/>
              <a:t>)</a:t>
            </a:r>
          </a:p>
        </p:txBody>
      </p:sp>
    </p:spTree>
    <p:extLst>
      <p:ext uri="{BB962C8B-B14F-4D97-AF65-F5344CB8AC3E}">
        <p14:creationId xmlns:p14="http://schemas.microsoft.com/office/powerpoint/2010/main" val="359489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457200"/>
            <a:ext cx="8229600" cy="5791200"/>
          </a:xfrm>
          <a:prstGeom prst="rect">
            <a:avLst/>
          </a:prstGeom>
          <a:noFill/>
        </p:spPr>
        <p:txBody>
          <a:bodyPr wrap="square" rtlCol="0">
            <a:noAutofit/>
          </a:bodyPr>
          <a:lstStyle/>
          <a:p>
            <a:pPr fontAlgn="base">
              <a:spcBef>
                <a:spcPts val="600"/>
              </a:spcBef>
              <a:spcAft>
                <a:spcPct val="0"/>
              </a:spcAft>
            </a:pPr>
            <a:r>
              <a:rPr lang="en-US" sz="3200" b="1" dirty="0">
                <a:latin typeface="Arial" charset="0"/>
              </a:rPr>
              <a:t>Note:</a:t>
            </a:r>
            <a:br>
              <a:rPr lang="en-US" sz="3200" b="1" dirty="0">
                <a:latin typeface="Arial" charset="0"/>
              </a:rPr>
            </a:br>
            <a:r>
              <a:rPr lang="en-US" sz="3200" dirty="0">
                <a:latin typeface="Arial" charset="0"/>
              </a:rPr>
              <a:t>This is a classic and often analyzed time series data set.</a:t>
            </a:r>
          </a:p>
          <a:p>
            <a:pPr marL="457200" indent="-457200" fontAlgn="base">
              <a:spcBef>
                <a:spcPts val="600"/>
              </a:spcBef>
              <a:spcAft>
                <a:spcPct val="0"/>
              </a:spcAft>
              <a:buFont typeface="Arial" panose="020B0604020202020204" pitchFamily="34" charset="0"/>
              <a:buChar char="•"/>
            </a:pPr>
            <a:r>
              <a:rPr lang="en-US" sz="3200" dirty="0">
                <a:latin typeface="Arial" charset="0"/>
              </a:rPr>
              <a:t>It is in data file </a:t>
            </a:r>
            <a:r>
              <a:rPr lang="en-US" sz="3200" b="1" dirty="0" err="1">
                <a:latin typeface="Courier New" panose="02070309020205020404" pitchFamily="49" charset="0"/>
                <a:cs typeface="Courier New" panose="02070309020205020404" pitchFamily="49" charset="0"/>
              </a:rPr>
              <a:t>sunspot.classic</a:t>
            </a:r>
            <a:r>
              <a:rPr lang="en-US" sz="3200" b="1" dirty="0">
                <a:latin typeface="Courier New" panose="02070309020205020404" pitchFamily="49" charset="0"/>
                <a:cs typeface="Courier New" panose="02070309020205020404" pitchFamily="49" charset="0"/>
              </a:rPr>
              <a:t> </a:t>
            </a:r>
            <a:r>
              <a:rPr lang="en-US" sz="3200" dirty="0">
                <a:latin typeface="Arial" charset="0"/>
              </a:rPr>
              <a:t>in </a:t>
            </a:r>
            <a:r>
              <a:rPr lang="en-US" sz="3200" b="1" dirty="0" err="1">
                <a:latin typeface="Courier New" panose="02070309020205020404" pitchFamily="49" charset="0"/>
                <a:cs typeface="Courier New" panose="02070309020205020404" pitchFamily="49" charset="0"/>
              </a:rPr>
              <a:t>tswge</a:t>
            </a:r>
            <a:endParaRPr lang="en-US" sz="3200" b="1" dirty="0">
              <a:latin typeface="Courier New" panose="02070309020205020404" pitchFamily="49" charset="0"/>
              <a:cs typeface="Courier New" panose="02070309020205020404" pitchFamily="49" charset="0"/>
            </a:endParaRPr>
          </a:p>
          <a:p>
            <a:pPr marL="457200" indent="-457200" fontAlgn="base">
              <a:spcBef>
                <a:spcPts val="600"/>
              </a:spcBef>
              <a:spcAft>
                <a:spcPct val="0"/>
              </a:spcAft>
              <a:buFont typeface="Arial" panose="020B0604020202020204" pitchFamily="34" charset="0"/>
              <a:buChar char="•"/>
            </a:pPr>
            <a:r>
              <a:rPr lang="en-US" sz="3200" dirty="0">
                <a:latin typeface="Arial" charset="0"/>
              </a:rPr>
              <a:t>Box and Jenkins modeled the data in their textbook using the “Box-Jenkins” approach mentioned earlier</a:t>
            </a:r>
          </a:p>
          <a:p>
            <a:pPr marL="457200" indent="-457200" fontAlgn="base">
              <a:spcBef>
                <a:spcPts val="600"/>
              </a:spcBef>
              <a:spcAft>
                <a:spcPct val="0"/>
              </a:spcAft>
              <a:buFont typeface="Arial" panose="020B0604020202020204" pitchFamily="34" charset="0"/>
              <a:buChar char="•"/>
            </a:pPr>
            <a:r>
              <a:rPr lang="en-US" sz="3200" dirty="0">
                <a:latin typeface="Arial" charset="0"/>
              </a:rPr>
              <a:t>We will consider the problem of modeling these data and checking model appropriateness</a:t>
            </a:r>
          </a:p>
        </p:txBody>
      </p:sp>
    </p:spTree>
    <p:extLst>
      <p:ext uri="{BB962C8B-B14F-4D97-AF65-F5344CB8AC3E}">
        <p14:creationId xmlns:p14="http://schemas.microsoft.com/office/powerpoint/2010/main" val="146894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00200"/>
            <a:ext cx="8229600" cy="4624343"/>
          </a:xfrm>
          <a:prstGeom prst="rect">
            <a:avLst/>
          </a:prstGeom>
        </p:spPr>
        <p:txBody>
          <a:bodyPr wrap="square">
            <a:noAutofit/>
          </a:bodyPr>
          <a:lstStyle/>
          <a:p>
            <a:pPr fontAlgn="base">
              <a:spcBef>
                <a:spcPts val="600"/>
              </a:spcBef>
              <a:spcAft>
                <a:spcPct val="0"/>
              </a:spcAft>
            </a:pPr>
            <a:r>
              <a:rPr lang="en-US" sz="2800" dirty="0">
                <a:solidFill>
                  <a:srgbClr val="000000"/>
                </a:solidFill>
                <a:latin typeface="Arial" charset="0"/>
              </a:rPr>
              <a:t>We have briefly discussed the issue of checking models to see if they produce realizations that “behave like the original data.” In general, we may also want to check whether generated realizations:</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sample autocorrelations similar to those for the actual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Have spectral densities that are similar to those for the data?</a:t>
            </a:r>
          </a:p>
          <a:p>
            <a:pPr marL="342900" indent="-342900" fontAlgn="base">
              <a:spcBef>
                <a:spcPts val="600"/>
              </a:spcBef>
              <a:spcAft>
                <a:spcPct val="0"/>
              </a:spcAft>
              <a:buFont typeface="Arial" panose="020B0604020202020204" pitchFamily="34" charset="0"/>
              <a:buChar char="•"/>
            </a:pPr>
            <a:r>
              <a:rPr lang="en-US" sz="2800" dirty="0">
                <a:solidFill>
                  <a:srgbClr val="000000"/>
                </a:solidFill>
                <a:latin typeface="Arial" charset="0"/>
              </a:rPr>
              <a:t>Let’s investigate further using the classic sunspot data (</a:t>
            </a:r>
            <a:r>
              <a:rPr lang="en-US" sz="2800" dirty="0" err="1">
                <a:solidFill>
                  <a:srgbClr val="000000"/>
                </a:solidFill>
                <a:latin typeface="Arial" charset="0"/>
              </a:rPr>
              <a:t>sunspot.classic</a:t>
            </a:r>
            <a:r>
              <a:rPr lang="en-US" sz="2800" dirty="0">
                <a:solidFill>
                  <a:srgbClr val="000000"/>
                </a:solidFill>
                <a:latin typeface="Arial" charset="0"/>
              </a:rPr>
              <a:t> in </a:t>
            </a:r>
            <a:r>
              <a:rPr lang="en-US" sz="2800" dirty="0" err="1">
                <a:solidFill>
                  <a:srgbClr val="000000"/>
                </a:solidFill>
                <a:latin typeface="Arial" charset="0"/>
              </a:rPr>
              <a:t>tswge</a:t>
            </a:r>
            <a:r>
              <a:rPr lang="en-US" sz="2800" dirty="0">
                <a:solidFill>
                  <a:srgbClr val="000000"/>
                </a:solidFill>
                <a:latin typeface="Arial" charset="0"/>
              </a:rPr>
              <a:t>).</a:t>
            </a:r>
          </a:p>
        </p:txBody>
      </p:sp>
      <p:sp>
        <p:nvSpPr>
          <p:cNvPr id="3" name="Title 2"/>
          <p:cNvSpPr>
            <a:spLocks noGrp="1"/>
          </p:cNvSpPr>
          <p:nvPr>
            <p:ph type="title"/>
          </p:nvPr>
        </p:nvSpPr>
        <p:spPr/>
        <p:txBody>
          <a:bodyPr/>
          <a:lstStyle/>
          <a:p>
            <a:r>
              <a:rPr lang="en-IN" sz="3200" dirty="0"/>
              <a:t>Some Final Comments on </a:t>
            </a:r>
            <a:br>
              <a:rPr lang="en-IN" sz="3200" dirty="0"/>
            </a:br>
            <a:r>
              <a:rPr lang="en-IN" sz="3200" dirty="0"/>
              <a:t>Checking Models for Appropriateness</a:t>
            </a:r>
          </a:p>
        </p:txBody>
      </p:sp>
    </p:spTree>
    <p:extLst>
      <p:ext uri="{BB962C8B-B14F-4D97-AF65-F5344CB8AC3E}">
        <p14:creationId xmlns:p14="http://schemas.microsoft.com/office/powerpoint/2010/main" val="53416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010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26FC-2421-B945-86EF-4D9B3DFF5242}"/>
              </a:ext>
            </a:extLst>
          </p:cNvPr>
          <p:cNvSpPr>
            <a:spLocks noGrp="1"/>
          </p:cNvSpPr>
          <p:nvPr>
            <p:ph type="ctrTitle"/>
          </p:nvPr>
        </p:nvSpPr>
        <p:spPr/>
        <p:txBody>
          <a:bodyPr/>
          <a:lstStyle/>
          <a:p>
            <a:r>
              <a:rPr lang="en-US"/>
              <a:t>Sunspot Data</a:t>
            </a:r>
            <a:endParaRPr lang="en-US" dirty="0"/>
          </a:p>
        </p:txBody>
      </p:sp>
      <p:sp>
        <p:nvSpPr>
          <p:cNvPr id="3" name="Subtitle 2">
            <a:extLst>
              <a:ext uri="{FF2B5EF4-FFF2-40B4-BE49-F238E27FC236}">
                <a16:creationId xmlns:a16="http://schemas.microsoft.com/office/drawing/2014/main" id="{B979D207-B0B2-FF46-9DE8-B0CB43800E5B}"/>
              </a:ext>
            </a:extLst>
          </p:cNvPr>
          <p:cNvSpPr>
            <a:spLocks noGrp="1"/>
          </p:cNvSpPr>
          <p:nvPr>
            <p:ph type="subTitle" idx="1"/>
          </p:nvPr>
        </p:nvSpPr>
        <p:spPr/>
        <p:txBody>
          <a:bodyPr/>
          <a:lstStyle/>
          <a:p>
            <a:r>
              <a:rPr lang="en-US"/>
              <a:t>Box-Jenkins Model</a:t>
            </a:r>
            <a:endParaRPr lang="en-US" dirty="0"/>
          </a:p>
        </p:txBody>
      </p:sp>
    </p:spTree>
    <p:extLst>
      <p:ext uri="{BB962C8B-B14F-4D97-AF65-F5344CB8AC3E}">
        <p14:creationId xmlns:p14="http://schemas.microsoft.com/office/powerpoint/2010/main" val="26041912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02000"/>
            <a:ext cx="8229600" cy="1692743"/>
          </a:xfrm>
          <a:prstGeom prst="rect">
            <a:avLst/>
          </a:prstGeom>
          <a:noFill/>
        </p:spPr>
        <p:txBody>
          <a:bodyPr wrap="square" rtlCol="0">
            <a:noAutofit/>
          </a:bodyPr>
          <a:lstStyle/>
          <a:p>
            <a:pPr fontAlgn="base">
              <a:spcBef>
                <a:spcPts val="600"/>
              </a:spcBef>
              <a:spcAft>
                <a:spcPct val="0"/>
              </a:spcAft>
            </a:pPr>
            <a:r>
              <a:rPr lang="en-US" sz="2000" dirty="0">
                <a:latin typeface="Arial" charset="0"/>
              </a:rPr>
              <a:t>The Box-Jenkins procedure involves </a:t>
            </a:r>
            <a:r>
              <a:rPr lang="en-US" sz="2000" b="1" i="1" dirty="0">
                <a:latin typeface="Arial" charset="0"/>
              </a:rPr>
              <a:t>plotting the sample autocorrelations and sample partial autocorrelations and looking for patterns</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autocorrelations and partial autocorrelations can be obtained using base R functions</a:t>
            </a:r>
          </a:p>
        </p:txBody>
      </p:sp>
      <p:pic>
        <p:nvPicPr>
          <p:cNvPr id="5" name="Picture 4"/>
          <p:cNvPicPr>
            <a:picLocks noChangeAspect="1"/>
          </p:cNvPicPr>
          <p:nvPr/>
        </p:nvPicPr>
        <p:blipFill rotWithShape="1">
          <a:blip r:embed="rId2"/>
          <a:srcRect l="1457" t="52610" r="52700" b="5463"/>
          <a:stretch/>
        </p:blipFill>
        <p:spPr>
          <a:xfrm>
            <a:off x="1180257" y="4362678"/>
            <a:ext cx="2054265" cy="1875120"/>
          </a:xfrm>
          <a:prstGeom prst="rect">
            <a:avLst/>
          </a:prstGeom>
        </p:spPr>
      </p:pic>
      <p:pic>
        <p:nvPicPr>
          <p:cNvPr id="6" name="Picture 5"/>
          <p:cNvPicPr>
            <a:picLocks noChangeAspect="1"/>
          </p:cNvPicPr>
          <p:nvPr/>
        </p:nvPicPr>
        <p:blipFill rotWithShape="1">
          <a:blip r:embed="rId2"/>
          <a:srcRect l="51392" t="52337" r="2395" b="5672"/>
          <a:stretch/>
        </p:blipFill>
        <p:spPr>
          <a:xfrm>
            <a:off x="4089002" y="4369527"/>
            <a:ext cx="2070897" cy="1878095"/>
          </a:xfrm>
          <a:prstGeom prst="rect">
            <a:avLst/>
          </a:prstGeom>
        </p:spPr>
      </p:pic>
      <p:sp>
        <p:nvSpPr>
          <p:cNvPr id="7" name="TextBox 6"/>
          <p:cNvSpPr txBox="1"/>
          <p:nvPr/>
        </p:nvSpPr>
        <p:spPr>
          <a:xfrm>
            <a:off x="762000" y="3974438"/>
            <a:ext cx="3200400" cy="365335"/>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Sample autocorrelations</a:t>
            </a:r>
          </a:p>
        </p:txBody>
      </p:sp>
      <p:sp>
        <p:nvSpPr>
          <p:cNvPr id="8" name="TextBox 7"/>
          <p:cNvSpPr txBox="1"/>
          <p:nvPr/>
        </p:nvSpPr>
        <p:spPr>
          <a:xfrm>
            <a:off x="3810000" y="3974438"/>
            <a:ext cx="2819400" cy="436338"/>
          </a:xfrm>
          <a:prstGeom prst="rect">
            <a:avLst/>
          </a:prstGeom>
          <a:noFill/>
        </p:spPr>
        <p:txBody>
          <a:bodyPr wrap="square" rtlCol="0">
            <a:noAutofit/>
          </a:bodyPr>
          <a:lstStyle/>
          <a:p>
            <a:pPr algn="ctr" fontAlgn="base">
              <a:spcBef>
                <a:spcPts val="600"/>
              </a:spcBef>
              <a:spcAft>
                <a:spcPct val="0"/>
              </a:spcAft>
            </a:pPr>
            <a:r>
              <a:rPr lang="en-US" b="1" dirty="0">
                <a:latin typeface="Arial" charset="0"/>
              </a:rPr>
              <a:t>Partial autocorrelations</a:t>
            </a:r>
          </a:p>
        </p:txBody>
      </p:sp>
      <p:sp>
        <p:nvSpPr>
          <p:cNvPr id="10" name="TextBox 9"/>
          <p:cNvSpPr txBox="1"/>
          <p:nvPr/>
        </p:nvSpPr>
        <p:spPr>
          <a:xfrm>
            <a:off x="457200" y="3204030"/>
            <a:ext cx="4419600" cy="745717"/>
          </a:xfrm>
          <a:prstGeom prst="rect">
            <a:avLst/>
          </a:prstGeom>
          <a:noFill/>
        </p:spPr>
        <p:txBody>
          <a:bodyPr wrap="square" rtlCol="0">
            <a:noAutofit/>
          </a:bodyPr>
          <a:lstStyle/>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a:p>
            <a:pPr fontAlgn="base">
              <a:lnSpc>
                <a:spcPts val="2500"/>
              </a:lnSpc>
              <a:spcAft>
                <a:spcPct val="0"/>
              </a:spcAft>
            </a:pPr>
            <a:r>
              <a:rPr lang="en-US" sz="2000" b="1" dirty="0" err="1">
                <a:latin typeface="Courier New" panose="02070309020205020404" pitchFamily="49" charset="0"/>
                <a:cs typeface="Courier New" panose="02070309020205020404" pitchFamily="49" charset="0"/>
              </a:rPr>
              <a:t>pacf</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sunspot.classic</a:t>
            </a:r>
            <a:r>
              <a:rPr lang="en-US" sz="2000" b="1" dirty="0">
                <a:latin typeface="Courier New" panose="02070309020205020404" pitchFamily="49" charset="0"/>
                <a:cs typeface="Courier New" panose="02070309020205020404" pitchFamily="49" charset="0"/>
              </a:rPr>
              <a:t>)</a:t>
            </a:r>
          </a:p>
        </p:txBody>
      </p:sp>
      <p:sp>
        <p:nvSpPr>
          <p:cNvPr id="11" name="TextBox 10"/>
          <p:cNvSpPr txBox="1"/>
          <p:nvPr/>
        </p:nvSpPr>
        <p:spPr>
          <a:xfrm>
            <a:off x="7093858" y="4316854"/>
            <a:ext cx="1592942" cy="1728767"/>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The two </a:t>
            </a:r>
            <a:br>
              <a:rPr lang="en-US" dirty="0">
                <a:latin typeface="Arial" charset="0"/>
              </a:rPr>
            </a:br>
            <a:r>
              <a:rPr lang="en-US" dirty="0">
                <a:latin typeface="Arial" charset="0"/>
              </a:rPr>
              <a:t>large partial </a:t>
            </a:r>
            <a:r>
              <a:rPr lang="en-US" dirty="0" err="1">
                <a:latin typeface="Arial" charset="0"/>
              </a:rPr>
              <a:t>autocorrela-tions</a:t>
            </a:r>
            <a:r>
              <a:rPr lang="en-US" dirty="0">
                <a:latin typeface="Arial" charset="0"/>
              </a:rPr>
              <a:t> strongly suggest an AR(2)</a:t>
            </a:r>
          </a:p>
        </p:txBody>
      </p:sp>
      <p:cxnSp>
        <p:nvCxnSpPr>
          <p:cNvPr id="14" name="Straight Arrow Connector 13"/>
          <p:cNvCxnSpPr/>
          <p:nvPr/>
        </p:nvCxnSpPr>
        <p:spPr bwMode="auto">
          <a:xfrm flipH="1">
            <a:off x="4434841" y="4603082"/>
            <a:ext cx="2659017" cy="0"/>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Straight Arrow Connector 15"/>
          <p:cNvCxnSpPr/>
          <p:nvPr/>
        </p:nvCxnSpPr>
        <p:spPr bwMode="auto">
          <a:xfrm flipH="1">
            <a:off x="4511040" y="5704210"/>
            <a:ext cx="2582818" cy="0"/>
          </a:xfrm>
          <a:prstGeom prst="straightConnector1">
            <a:avLst/>
          </a:prstGeom>
          <a:noFill/>
          <a:ln w="25400" cap="flat" cmpd="sng" algn="ctr">
            <a:solidFill>
              <a:srgbClr val="FF0000"/>
            </a:solidFill>
            <a:prstDash val="solid"/>
            <a:round/>
            <a:headEnd type="none" w="med" len="med"/>
            <a:tailEnd type="triangle"/>
          </a:ln>
          <a:effectLst/>
        </p:spPr>
      </p:cxnSp>
      <p:sp>
        <p:nvSpPr>
          <p:cNvPr id="9" name="Title 8"/>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136315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7" grpId="0"/>
      <p:bldP spid="8" grpId="0"/>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260" y="1602001"/>
            <a:ext cx="8229600" cy="444514"/>
          </a:xfrm>
          <a:prstGeom prst="rect">
            <a:avLst/>
          </a:prstGeom>
          <a:noFill/>
        </p:spPr>
        <p:txBody>
          <a:bodyPr wrap="square" rtlCol="0">
            <a:noAutofit/>
          </a:bodyPr>
          <a:lstStyle/>
          <a:p>
            <a:pPr fontAlgn="base">
              <a:spcBef>
                <a:spcPts val="600"/>
              </a:spcBef>
              <a:spcAft>
                <a:spcPct val="0"/>
              </a:spcAft>
            </a:pPr>
            <a:r>
              <a:rPr lang="en-US" sz="2000" dirty="0">
                <a:latin typeface="Arial" charset="0"/>
              </a:rPr>
              <a:t>Suppose we have fit the following ARMA(</a:t>
            </a:r>
            <a:r>
              <a:rPr lang="en-US" sz="2000" i="1" dirty="0" err="1">
                <a:latin typeface="Arial" charset="0"/>
              </a:rPr>
              <a:t>p,q</a:t>
            </a:r>
            <a:r>
              <a:rPr lang="en-US" sz="2000" dirty="0">
                <a:latin typeface="Arial" charset="0"/>
              </a:rPr>
              <a:t>) model to a realization.</a:t>
            </a:r>
          </a:p>
        </p:txBody>
      </p:sp>
      <p:graphicFrame>
        <p:nvGraphicFramePr>
          <p:cNvPr id="6" name="Object 5"/>
          <p:cNvGraphicFramePr>
            <a:graphicFrameLocks noChangeAspect="1"/>
          </p:cNvGraphicFramePr>
          <p:nvPr>
            <p:extLst>
              <p:ext uri="{D42A27DB-BD31-4B8C-83A1-F6EECF244321}">
                <p14:modId xmlns:p14="http://schemas.microsoft.com/office/powerpoint/2010/main" val="3130439452"/>
              </p:ext>
            </p:extLst>
          </p:nvPr>
        </p:nvGraphicFramePr>
        <p:xfrm>
          <a:off x="482600" y="2047841"/>
          <a:ext cx="6987839" cy="390559"/>
        </p:xfrm>
        <a:graphic>
          <a:graphicData uri="http://schemas.openxmlformats.org/presentationml/2006/ole">
            <mc:AlternateContent xmlns:mc="http://schemas.openxmlformats.org/markup-compatibility/2006">
              <mc:Choice xmlns:v="urn:schemas-microsoft-com:vml" Requires="v">
                <p:oleObj spid="_x0000_s5529" name="Equation" r:id="rId3" imgW="8407080" imgH="469800" progId="Equation.DSMT4">
                  <p:embed/>
                </p:oleObj>
              </mc:Choice>
              <mc:Fallback>
                <p:oleObj name="Equation" r:id="rId3" imgW="8407080" imgH="469800" progId="Equation.DSMT4">
                  <p:embed/>
                  <p:pic>
                    <p:nvPicPr>
                      <p:cNvPr id="6" name="Object 5"/>
                      <p:cNvPicPr/>
                      <p:nvPr/>
                    </p:nvPicPr>
                    <p:blipFill>
                      <a:blip r:embed="rId4"/>
                      <a:stretch>
                        <a:fillRect/>
                      </a:stretch>
                    </p:blipFill>
                    <p:spPr>
                      <a:xfrm>
                        <a:off x="482600" y="2047841"/>
                        <a:ext cx="6987839" cy="39055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429260" y="2393867"/>
                <a:ext cx="32146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solving for </a:t>
                </a:r>
                <a14:m>
                  <m:oMath xmlns:m="http://schemas.openxmlformats.org/officeDocument/2006/math">
                    <m:sSub>
                      <m:sSubPr>
                        <m:ctrlPr>
                          <a:rPr lang="en-US" sz="2000" i="1" dirty="0"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dirty="0" smtClean="0">
                            <a:latin typeface="Cambria Math" panose="02040503050406030204" pitchFamily="18" charset="0"/>
                          </a:rPr>
                          <m:t>𝑡</m:t>
                        </m:r>
                      </m:sub>
                    </m:sSub>
                  </m:oMath>
                </a14:m>
                <a:r>
                  <a:rPr lang="en-US" sz="2000" dirty="0">
                    <a:latin typeface="Arial" charset="0"/>
                  </a:rPr>
                  <a:t> we get</a:t>
                </a:r>
              </a:p>
            </p:txBody>
          </p:sp>
        </mc:Choice>
        <mc:Fallback xmlns="">
          <p:sp>
            <p:nvSpPr>
              <p:cNvPr id="7" name="TextBox 6"/>
              <p:cNvSpPr txBox="1">
                <a:spLocks noRot="1" noChangeAspect="1" noMove="1" noResize="1" noEditPoints="1" noAdjustHandles="1" noChangeArrowheads="1" noChangeShapeType="1" noTextEdit="1"/>
              </p:cNvSpPr>
              <p:nvPr/>
            </p:nvSpPr>
            <p:spPr>
              <a:xfrm>
                <a:off x="429260" y="2393867"/>
                <a:ext cx="3214622" cy="396505"/>
              </a:xfrm>
              <a:prstGeom prst="rect">
                <a:avLst/>
              </a:prstGeom>
              <a:blipFill>
                <a:blip r:embed="rId5"/>
                <a:stretch>
                  <a:fillRect l="-1894" t="-7692" b="-29231"/>
                </a:stretch>
              </a:blipFill>
            </p:spPr>
            <p:txBody>
              <a:bodyPr/>
              <a:lstStyle/>
              <a:p>
                <a:r>
                  <a:rPr lang="en-IN">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190612402"/>
              </p:ext>
            </p:extLst>
          </p:nvPr>
        </p:nvGraphicFramePr>
        <p:xfrm>
          <a:off x="495300" y="2819400"/>
          <a:ext cx="7008951" cy="390559"/>
        </p:xfrm>
        <a:graphic>
          <a:graphicData uri="http://schemas.openxmlformats.org/presentationml/2006/ole">
            <mc:AlternateContent xmlns:mc="http://schemas.openxmlformats.org/markup-compatibility/2006">
              <mc:Choice xmlns:v="urn:schemas-microsoft-com:vml" Requires="v">
                <p:oleObj spid="_x0000_s5530" name="Equation" r:id="rId6" imgW="8432640" imgH="469800" progId="Equation.DSMT4">
                  <p:embed/>
                </p:oleObj>
              </mc:Choice>
              <mc:Fallback>
                <p:oleObj name="Equation" r:id="rId6" imgW="8432640" imgH="469800" progId="Equation.DSMT4">
                  <p:embed/>
                  <p:pic>
                    <p:nvPicPr>
                      <p:cNvPr id="8" name="Object 7"/>
                      <p:cNvPicPr/>
                      <p:nvPr/>
                    </p:nvPicPr>
                    <p:blipFill>
                      <a:blip r:embed="rId7"/>
                      <a:stretch>
                        <a:fillRect/>
                      </a:stretch>
                    </p:blipFill>
                    <p:spPr>
                      <a:xfrm>
                        <a:off x="495300" y="2819400"/>
                        <a:ext cx="7008951" cy="390559"/>
                      </a:xfrm>
                      <a:prstGeom prst="rect">
                        <a:avLst/>
                      </a:prstGeom>
                    </p:spPr>
                  </p:pic>
                </p:oleObj>
              </mc:Fallback>
            </mc:AlternateContent>
          </a:graphicData>
        </a:graphic>
      </p:graphicFrame>
      <p:sp>
        <p:nvSpPr>
          <p:cNvPr id="9" name="TextBox 8"/>
          <p:cNvSpPr txBox="1"/>
          <p:nvPr/>
        </p:nvSpPr>
        <p:spPr>
          <a:xfrm>
            <a:off x="429260" y="3200400"/>
            <a:ext cx="6396722"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Assuming for simplicity that </a:t>
            </a:r>
            <a:r>
              <a:rPr lang="en-US" sz="2000" i="1"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=2</a:t>
            </a:r>
            <a:r>
              <a:rPr lang="en-US" sz="2000" dirty="0">
                <a:latin typeface="Arial" charset="0"/>
              </a:rPr>
              <a:t> and </a:t>
            </a:r>
            <a:r>
              <a:rPr lang="en-US" sz="2000"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=1</a:t>
            </a:r>
            <a:r>
              <a:rPr lang="en-US" sz="2000" dirty="0">
                <a:latin typeface="Arial" charset="0"/>
              </a:rPr>
              <a:t>, we have</a:t>
            </a:r>
          </a:p>
        </p:txBody>
      </p:sp>
      <p:graphicFrame>
        <p:nvGraphicFramePr>
          <p:cNvPr id="11" name="Object 10"/>
          <p:cNvGraphicFramePr>
            <a:graphicFrameLocks noChangeAspect="1"/>
          </p:cNvGraphicFramePr>
          <p:nvPr>
            <p:extLst>
              <p:ext uri="{D42A27DB-BD31-4B8C-83A1-F6EECF244321}">
                <p14:modId xmlns:p14="http://schemas.microsoft.com/office/powerpoint/2010/main" val="1133496779"/>
              </p:ext>
            </p:extLst>
          </p:nvPr>
        </p:nvGraphicFramePr>
        <p:xfrm>
          <a:off x="495300" y="3581400"/>
          <a:ext cx="4823931" cy="358892"/>
        </p:xfrm>
        <a:graphic>
          <a:graphicData uri="http://schemas.openxmlformats.org/presentationml/2006/ole">
            <mc:AlternateContent xmlns:mc="http://schemas.openxmlformats.org/markup-compatibility/2006">
              <mc:Choice xmlns:v="urn:schemas-microsoft-com:vml" Requires="v">
                <p:oleObj spid="_x0000_s5531" name="Equation" r:id="rId8" imgW="5803560" imgH="431640" progId="Equation.DSMT4">
                  <p:embed/>
                </p:oleObj>
              </mc:Choice>
              <mc:Fallback>
                <p:oleObj name="Equation" r:id="rId8" imgW="5803560" imgH="431640" progId="Equation.DSMT4">
                  <p:embed/>
                  <p:pic>
                    <p:nvPicPr>
                      <p:cNvPr id="11" name="Object 10"/>
                      <p:cNvPicPr/>
                      <p:nvPr/>
                    </p:nvPicPr>
                    <p:blipFill>
                      <a:blip r:embed="rId9"/>
                      <a:stretch>
                        <a:fillRect/>
                      </a:stretch>
                    </p:blipFill>
                    <p:spPr>
                      <a:xfrm>
                        <a:off x="495300" y="3581400"/>
                        <a:ext cx="4823931" cy="358892"/>
                      </a:xfrm>
                      <a:prstGeom prst="rect">
                        <a:avLst/>
                      </a:prstGeom>
                    </p:spPr>
                  </p:pic>
                </p:oleObj>
              </mc:Fallback>
            </mc:AlternateContent>
          </a:graphicData>
        </a:graphic>
      </p:graphicFrame>
      <p:sp>
        <p:nvSpPr>
          <p:cNvPr id="12" name="TextBox 11"/>
          <p:cNvSpPr txBox="1"/>
          <p:nvPr/>
        </p:nvSpPr>
        <p:spPr>
          <a:xfrm>
            <a:off x="429260" y="3886200"/>
            <a:ext cx="591157" cy="453571"/>
          </a:xfrm>
          <a:prstGeom prst="rect">
            <a:avLst/>
          </a:prstGeom>
          <a:noFill/>
        </p:spPr>
        <p:txBody>
          <a:bodyPr wrap="square" rtlCol="0">
            <a:noAutofit/>
          </a:bodyPr>
          <a:lstStyle>
            <a:defPPr>
              <a:defRPr lang="en-US"/>
            </a:defPPr>
            <a:lvl1pPr fontAlgn="base">
              <a:lnSpc>
                <a:spcPts val="3000"/>
              </a:lnSpc>
              <a:spcAft>
                <a:spcPct val="0"/>
              </a:spcAft>
              <a:defRPr sz="2000">
                <a:latin typeface="Arial" charset="0"/>
              </a:defRPr>
            </a:lvl1pPr>
          </a:lstStyle>
          <a:p>
            <a:pPr>
              <a:lnSpc>
                <a:spcPct val="100000"/>
              </a:lnSpc>
              <a:spcBef>
                <a:spcPts val="600"/>
              </a:spcBef>
            </a:pPr>
            <a:r>
              <a:rPr lang="en-US" dirty="0"/>
              <a:t>So, </a:t>
            </a:r>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5200" y="3969150"/>
            <a:ext cx="4473900" cy="359736"/>
          </a:xfrm>
          <a:prstGeom prst="rect">
            <a:avLst/>
          </a:prstGeom>
        </p:spPr>
      </p:pic>
      <mc:AlternateContent xmlns:mc="http://schemas.openxmlformats.org/markup-compatibility/2006" xmlns:a14="http://schemas.microsoft.com/office/drawing/2010/main">
        <mc:Choice Requires="a14">
          <p:sp>
            <p:nvSpPr>
              <p:cNvPr id="22" name="TextBox 21"/>
              <p:cNvSpPr txBox="1"/>
              <p:nvPr/>
            </p:nvSpPr>
            <p:spPr>
              <a:xfrm>
                <a:off x="6368514" y="3879828"/>
                <a:ext cx="1692964" cy="917946"/>
              </a:xfrm>
              <a:prstGeom prst="rect">
                <a:avLst/>
              </a:prstGeom>
              <a:noFill/>
              <a:ln w="38100">
                <a:solidFill>
                  <a:srgbClr val="FF0000"/>
                </a:solidFill>
              </a:ln>
            </p:spPr>
            <p:txBody>
              <a:bodyPr wrap="square" rtlCol="0">
                <a:noAutofit/>
              </a:bodyPr>
              <a:lstStyle/>
              <a:p>
                <a:pPr fontAlgn="base">
                  <a:spcBef>
                    <a:spcPts val="600"/>
                  </a:spcBef>
                  <a:spcAft>
                    <a:spcPct val="0"/>
                  </a:spcAft>
                </a:pPr>
                <a:r>
                  <a:rPr lang="en-US" dirty="0">
                    <a:latin typeface="Arial" charset="0"/>
                  </a:rPr>
                  <a:t>We don’t know these values:</a:t>
                </a:r>
                <a:br>
                  <a:rPr lang="en-US" dirty="0">
                    <a:latin typeface="Arial" charset="0"/>
                  </a:rPr>
                </a:br>
                <a:r>
                  <a:rPr lang="en-US" dirty="0">
                    <a:latin typeface="Arial" charset="0"/>
                  </a:rPr>
                  <a:t>set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𝑎</m:t>
                            </m:r>
                          </m:e>
                        </m:acc>
                      </m:e>
                      <m:sub>
                        <m:r>
                          <a:rPr lang="en-US" b="0" i="1" dirty="0" smtClean="0">
                            <a:latin typeface="Cambria Math" panose="02040503050406030204" pitchFamily="18" charset="0"/>
                          </a:rPr>
                          <m:t>2</m:t>
                        </m:r>
                      </m:sub>
                    </m:sSub>
                  </m:oMath>
                </a14:m>
                <a:r>
                  <a:rPr lang="en-US" dirty="0">
                    <a:latin typeface="Times New Roman" panose="02020603050405020304" pitchFamily="18" charset="0"/>
                    <a:cs typeface="Times New Roman" panose="02020603050405020304" pitchFamily="18" charset="0"/>
                  </a:rPr>
                  <a:t>=0</a:t>
                </a:r>
              </a:p>
            </p:txBody>
          </p:sp>
        </mc:Choice>
        <mc:Fallback xmlns="">
          <p:sp>
            <p:nvSpPr>
              <p:cNvPr id="22" name="TextBox 21"/>
              <p:cNvSpPr txBox="1">
                <a:spLocks noRot="1" noChangeAspect="1" noMove="1" noResize="1" noEditPoints="1" noAdjustHandles="1" noChangeArrowheads="1" noChangeShapeType="1" noTextEdit="1"/>
              </p:cNvSpPr>
              <p:nvPr/>
            </p:nvSpPr>
            <p:spPr>
              <a:xfrm>
                <a:off x="6368514" y="3879828"/>
                <a:ext cx="1692964" cy="917946"/>
              </a:xfrm>
              <a:prstGeom prst="rect">
                <a:avLst/>
              </a:prstGeom>
              <a:blipFill>
                <a:blip r:embed="rId11"/>
                <a:stretch>
                  <a:fillRect l="-2120" t="-1274" r="-4947" b="-7643"/>
                </a:stretch>
              </a:blipFill>
              <a:ln w="38100">
                <a:solidFill>
                  <a:srgbClr val="FF0000"/>
                </a:solidFill>
              </a:ln>
            </p:spPr>
            <p:txBody>
              <a:bodyPr/>
              <a:lstStyle/>
              <a:p>
                <a:r>
                  <a:rPr lang="en-IN">
                    <a:noFill/>
                  </a:rPr>
                  <a:t> </a:t>
                </a:r>
              </a:p>
            </p:txBody>
          </p:sp>
        </mc:Fallback>
      </mc:AlternateContent>
      <p:graphicFrame>
        <p:nvGraphicFramePr>
          <p:cNvPr id="25" name="Object 24"/>
          <p:cNvGraphicFramePr>
            <a:graphicFrameLocks noChangeAspect="1"/>
          </p:cNvGraphicFramePr>
          <p:nvPr>
            <p:extLst>
              <p:ext uri="{D42A27DB-BD31-4B8C-83A1-F6EECF244321}">
                <p14:modId xmlns:p14="http://schemas.microsoft.com/office/powerpoint/2010/main" val="2429975502"/>
              </p:ext>
            </p:extLst>
          </p:nvPr>
        </p:nvGraphicFramePr>
        <p:xfrm>
          <a:off x="965200" y="4419600"/>
          <a:ext cx="4391149" cy="358892"/>
        </p:xfrm>
        <a:graphic>
          <a:graphicData uri="http://schemas.openxmlformats.org/presentationml/2006/ole">
            <mc:AlternateContent xmlns:mc="http://schemas.openxmlformats.org/markup-compatibility/2006">
              <mc:Choice xmlns:v="urn:schemas-microsoft-com:vml" Requires="v">
                <p:oleObj spid="_x0000_s5532" name="Equation" r:id="rId12" imgW="5283000" imgH="431640" progId="Equation.DSMT4">
                  <p:embed/>
                </p:oleObj>
              </mc:Choice>
              <mc:Fallback>
                <p:oleObj name="Equation" r:id="rId12" imgW="5283000" imgH="431640" progId="Equation.DSMT4">
                  <p:embed/>
                  <p:pic>
                    <p:nvPicPr>
                      <p:cNvPr id="25" name="Object 24"/>
                      <p:cNvPicPr/>
                      <p:nvPr/>
                    </p:nvPicPr>
                    <p:blipFill>
                      <a:blip r:embed="rId13"/>
                      <a:stretch>
                        <a:fillRect/>
                      </a:stretch>
                    </p:blipFill>
                    <p:spPr>
                      <a:xfrm>
                        <a:off x="965200" y="4419600"/>
                        <a:ext cx="4391149" cy="358892"/>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811460996"/>
              </p:ext>
            </p:extLst>
          </p:nvPr>
        </p:nvGraphicFramePr>
        <p:xfrm>
          <a:off x="965200" y="5029200"/>
          <a:ext cx="4412260" cy="358892"/>
        </p:xfrm>
        <a:graphic>
          <a:graphicData uri="http://schemas.openxmlformats.org/presentationml/2006/ole">
            <mc:AlternateContent xmlns:mc="http://schemas.openxmlformats.org/markup-compatibility/2006">
              <mc:Choice xmlns:v="urn:schemas-microsoft-com:vml" Requires="v">
                <p:oleObj spid="_x0000_s5533" name="Equation" r:id="rId14" imgW="5308560" imgH="431640" progId="Equation.DSMT4">
                  <p:embed/>
                </p:oleObj>
              </mc:Choice>
              <mc:Fallback>
                <p:oleObj name="Equation" r:id="rId14" imgW="5308560" imgH="431640" progId="Equation.DSMT4">
                  <p:embed/>
                  <p:pic>
                    <p:nvPicPr>
                      <p:cNvPr id="28" name="Object 27"/>
                      <p:cNvPicPr/>
                      <p:nvPr/>
                    </p:nvPicPr>
                    <p:blipFill>
                      <a:blip r:embed="rId15"/>
                      <a:stretch>
                        <a:fillRect/>
                      </a:stretch>
                    </p:blipFill>
                    <p:spPr>
                      <a:xfrm>
                        <a:off x="965200" y="5029200"/>
                        <a:ext cx="4412260" cy="358892"/>
                      </a:xfrm>
                      <a:prstGeom prst="rect">
                        <a:avLst/>
                      </a:prstGeom>
                    </p:spPr>
                  </p:pic>
                </p:oleObj>
              </mc:Fallback>
            </mc:AlternateContent>
          </a:graphicData>
        </a:graphic>
      </p:graphicFrame>
      <p:sp>
        <p:nvSpPr>
          <p:cNvPr id="32" name="TextBox 31"/>
          <p:cNvSpPr txBox="1"/>
          <p:nvPr/>
        </p:nvSpPr>
        <p:spPr>
          <a:xfrm>
            <a:off x="6368514" y="4991587"/>
            <a:ext cx="493643" cy="396505"/>
          </a:xfrm>
          <a:prstGeom prst="rect">
            <a:avLst/>
          </a:prstGeom>
          <a:noFill/>
          <a:ln w="38100">
            <a:solidFill>
              <a:srgbClr val="FF0000"/>
            </a:solidFill>
          </a:ln>
        </p:spPr>
        <p:txBody>
          <a:bodyPr wrap="square" rtlCol="0" anchor="ctr">
            <a:noAutofit/>
          </a:bodyPr>
          <a:lstStyle/>
          <a:p>
            <a:pPr fontAlgn="base">
              <a:spcBef>
                <a:spcPts val="600"/>
              </a:spcBef>
              <a:spcAft>
                <a:spcPct val="0"/>
              </a:spcAft>
            </a:pPr>
            <a:r>
              <a:rPr lang="en-US" sz="2000" dirty="0">
                <a:latin typeface="Times New Roman" panose="02020603050405020304" pitchFamily="18" charset="0"/>
                <a:cs typeface="Times New Roman" panose="02020603050405020304" pitchFamily="18" charset="0"/>
              </a:rPr>
              <a:t>=0</a:t>
            </a:r>
          </a:p>
        </p:txBody>
      </p:sp>
      <p:sp>
        <p:nvSpPr>
          <p:cNvPr id="33" name="TextBox 32"/>
          <p:cNvSpPr txBox="1"/>
          <p:nvPr/>
        </p:nvSpPr>
        <p:spPr>
          <a:xfrm>
            <a:off x="918817" y="4648200"/>
            <a:ext cx="7740043" cy="396505"/>
          </a:xfrm>
          <a:prstGeom prst="rect">
            <a:avLst/>
          </a:prstGeom>
          <a:noFill/>
        </p:spPr>
        <p:txBody>
          <a:bodyPr wrap="square" rtlCol="0">
            <a:noAutofit/>
          </a:bodyPr>
          <a:lstStyle/>
          <a:p>
            <a:pPr fontAlgn="base">
              <a:spcBef>
                <a:spcPts val="600"/>
              </a:spcBef>
              <a:spcAft>
                <a:spcPct val="0"/>
              </a:spcAft>
            </a:pPr>
            <a:r>
              <a:rPr lang="en-US" sz="2000" dirty="0">
                <a:latin typeface="Arial" charset="0"/>
              </a:rPr>
              <a:t>------------------------------------------------------------------------------------</a:t>
            </a:r>
          </a:p>
        </p:txBody>
      </p:sp>
      <p:graphicFrame>
        <p:nvGraphicFramePr>
          <p:cNvPr id="34" name="Object 33"/>
          <p:cNvGraphicFramePr>
            <a:graphicFrameLocks noChangeAspect="1"/>
          </p:cNvGraphicFramePr>
          <p:nvPr>
            <p:extLst>
              <p:ext uri="{D42A27DB-BD31-4B8C-83A1-F6EECF244321}">
                <p14:modId xmlns:p14="http://schemas.microsoft.com/office/powerpoint/2010/main" val="4067802944"/>
              </p:ext>
            </p:extLst>
          </p:nvPr>
        </p:nvGraphicFramePr>
        <p:xfrm>
          <a:off x="965200" y="5486400"/>
          <a:ext cx="4443927" cy="358892"/>
        </p:xfrm>
        <a:graphic>
          <a:graphicData uri="http://schemas.openxmlformats.org/presentationml/2006/ole">
            <mc:AlternateContent xmlns:mc="http://schemas.openxmlformats.org/markup-compatibility/2006">
              <mc:Choice xmlns:v="urn:schemas-microsoft-com:vml" Requires="v">
                <p:oleObj spid="_x0000_s5534" name="Equation" r:id="rId16" imgW="5346360" imgH="431640" progId="Equation.DSMT4">
                  <p:embed/>
                </p:oleObj>
              </mc:Choice>
              <mc:Fallback>
                <p:oleObj name="Equation" r:id="rId16" imgW="5346360" imgH="431640" progId="Equation.DSMT4">
                  <p:embed/>
                  <p:pic>
                    <p:nvPicPr>
                      <p:cNvPr id="34" name="Object 33"/>
                      <p:cNvPicPr/>
                      <p:nvPr/>
                    </p:nvPicPr>
                    <p:blipFill>
                      <a:blip r:embed="rId17"/>
                      <a:stretch>
                        <a:fillRect/>
                      </a:stretch>
                    </p:blipFill>
                    <p:spPr>
                      <a:xfrm>
                        <a:off x="965200" y="5486400"/>
                        <a:ext cx="4443927" cy="3588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5" name="TextBox 34"/>
              <p:cNvSpPr txBox="1"/>
              <p:nvPr/>
            </p:nvSpPr>
            <p:spPr>
              <a:xfrm>
                <a:off x="889000" y="5791200"/>
                <a:ext cx="1393345" cy="444500"/>
              </a:xfrm>
              <a:prstGeom prst="rect">
                <a:avLst/>
              </a:prstGeom>
              <a:noFill/>
            </p:spPr>
            <p:txBody>
              <a:bodyPr wrap="square" rtlCol="0">
                <a:noAutofit/>
              </a:bodyPr>
              <a:lstStyle/>
              <a:p>
                <a:pPr fontAlgn="base">
                  <a:spcBef>
                    <a:spcPts val="600"/>
                  </a:spcBef>
                  <a:spcAft>
                    <a:spcPct val="0"/>
                  </a:spcAft>
                </a:pPr>
                <a:r>
                  <a:rPr lang="en-US" sz="2000" dirty="0">
                    <a:latin typeface="Arial" charset="0"/>
                  </a:rPr>
                  <a:t>etc. to </a:t>
                </a:r>
                <a14:m>
                  <m:oMath xmlns:m="http://schemas.openxmlformats.org/officeDocument/2006/math">
                    <m:sSub>
                      <m:sSubPr>
                        <m:ctrlPr>
                          <a:rPr lang="en-US" sz="2000" i="1" dirty="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sub>
                        <m:r>
                          <a:rPr lang="en-US" sz="2000" b="0" i="1" smtClean="0">
                            <a:latin typeface="Cambria Math" panose="02040503050406030204" pitchFamily="18" charset="0"/>
                          </a:rPr>
                          <m:t>𝑛</m:t>
                        </m:r>
                      </m:sub>
                    </m:sSub>
                  </m:oMath>
                </a14:m>
                <a:endParaRPr lang="en-US" sz="2000" dirty="0">
                  <a:latin typeface="Arial"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889000" y="5791200"/>
                <a:ext cx="1393345" cy="444500"/>
              </a:xfrm>
              <a:prstGeom prst="rect">
                <a:avLst/>
              </a:prstGeom>
              <a:blipFill>
                <a:blip r:embed="rId18"/>
                <a:stretch>
                  <a:fillRect l="-4825" t="-5479" r="-439" b="-15068"/>
                </a:stretch>
              </a:blipFill>
            </p:spPr>
            <p:txBody>
              <a:bodyPr/>
              <a:lstStyle/>
              <a:p>
                <a:r>
                  <a:rPr lang="en-IN">
                    <a:noFill/>
                  </a:rPr>
                  <a:t> </a:t>
                </a:r>
              </a:p>
            </p:txBody>
          </p:sp>
        </mc:Fallback>
      </mc:AlternateContent>
      <p:sp>
        <p:nvSpPr>
          <p:cNvPr id="36" name="TextBox 35"/>
          <p:cNvSpPr txBox="1"/>
          <p:nvPr/>
        </p:nvSpPr>
        <p:spPr>
          <a:xfrm>
            <a:off x="7516951" y="2286000"/>
            <a:ext cx="1255988" cy="816092"/>
          </a:xfrm>
          <a:prstGeom prst="rect">
            <a:avLst/>
          </a:prstGeom>
          <a:noFill/>
        </p:spPr>
        <p:txBody>
          <a:bodyPr wrap="square" rtlCol="0">
            <a:noAutofit/>
          </a:bodyPr>
          <a:lstStyle/>
          <a:p>
            <a:pPr fontAlgn="base">
              <a:spcBef>
                <a:spcPts val="600"/>
              </a:spcBef>
              <a:spcAft>
                <a:spcPct val="0"/>
              </a:spcAft>
            </a:pPr>
            <a:r>
              <a:rPr lang="en-US" sz="2800" b="1" dirty="0">
                <a:solidFill>
                  <a:srgbClr val="009900"/>
                </a:solidFill>
                <a:latin typeface="Arial" charset="0"/>
              </a:rPr>
              <a:t>Light Board</a:t>
            </a:r>
          </a:p>
        </p:txBody>
      </p:sp>
      <p:sp>
        <p:nvSpPr>
          <p:cNvPr id="5" name="Title 4"/>
          <p:cNvSpPr>
            <a:spLocks noGrp="1"/>
          </p:cNvSpPr>
          <p:nvPr>
            <p:ph type="title"/>
          </p:nvPr>
        </p:nvSpPr>
        <p:spPr/>
        <p:txBody>
          <a:bodyPr/>
          <a:lstStyle/>
          <a:p>
            <a:r>
              <a:rPr lang="en-IN" dirty="0"/>
              <a:t>Calculating Residuals</a:t>
            </a:r>
          </a:p>
        </p:txBody>
      </p:sp>
      <p:sp>
        <p:nvSpPr>
          <p:cNvPr id="27" name="Oval 26"/>
          <p:cNvSpPr/>
          <p:nvPr/>
        </p:nvSpPr>
        <p:spPr bwMode="auto">
          <a:xfrm>
            <a:off x="2070100" y="3977390"/>
            <a:ext cx="358295"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0" name="Oval 29"/>
          <p:cNvSpPr/>
          <p:nvPr/>
        </p:nvSpPr>
        <p:spPr bwMode="auto">
          <a:xfrm>
            <a:off x="2873917" y="4433705"/>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7" name="Oval 36"/>
          <p:cNvSpPr/>
          <p:nvPr/>
        </p:nvSpPr>
        <p:spPr bwMode="auto">
          <a:xfrm>
            <a:off x="2831783" y="3963739"/>
            <a:ext cx="448696"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8" name="Oval 37"/>
          <p:cNvSpPr/>
          <p:nvPr/>
        </p:nvSpPr>
        <p:spPr bwMode="auto">
          <a:xfrm>
            <a:off x="3576364" y="3963738"/>
            <a:ext cx="316669" cy="39685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sp>
        <p:nvSpPr>
          <p:cNvPr id="39" name="Oval 38"/>
          <p:cNvSpPr/>
          <p:nvPr/>
        </p:nvSpPr>
        <p:spPr bwMode="auto">
          <a:xfrm>
            <a:off x="3500164" y="5063901"/>
            <a:ext cx="348336" cy="35889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ts val="600"/>
              </a:spcBef>
              <a:spcAft>
                <a:spcPct val="0"/>
              </a:spcAft>
              <a:buClrTx/>
              <a:buSzTx/>
              <a:buFontTx/>
              <a:buNone/>
              <a:tabLst/>
            </a:pPr>
            <a:endParaRPr kumimoji="0" lang="en-US" sz="2600" b="0" i="0" u="none" strike="noStrike" cap="none" normalizeH="0" baseline="0">
              <a:ln>
                <a:noFill/>
              </a:ln>
              <a:solidFill>
                <a:schemeClr val="tx1"/>
              </a:solidFill>
              <a:effectLst/>
              <a:latin typeface="Arial" charset="0"/>
            </a:endParaRPr>
          </a:p>
        </p:txBody>
      </p:sp>
      <p:cxnSp>
        <p:nvCxnSpPr>
          <p:cNvPr id="40" name="Straight Arrow Connector 39"/>
          <p:cNvCxnSpPr>
            <a:stCxn id="32" idx="1"/>
            <a:endCxn id="39" idx="7"/>
          </p:cNvCxnSpPr>
          <p:nvPr/>
        </p:nvCxnSpPr>
        <p:spPr bwMode="auto">
          <a:xfrm flipH="1" flipV="1">
            <a:off x="3797487" y="5116460"/>
            <a:ext cx="2571027" cy="73380"/>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8807048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0"/>
            <a:ext cx="8229600" cy="691257"/>
          </a:xfrm>
          <a:prstGeom prst="rect">
            <a:avLst/>
          </a:prstGeom>
          <a:noFill/>
        </p:spPr>
        <p:txBody>
          <a:bodyPr wrap="square" rtlCol="0">
            <a:noAutofit/>
          </a:bodyPr>
          <a:lstStyle/>
          <a:p>
            <a:pPr fontAlgn="base">
              <a:spcBef>
                <a:spcPts val="600"/>
              </a:spcBef>
              <a:spcAft>
                <a:spcPct val="0"/>
              </a:spcAft>
            </a:pPr>
            <a:r>
              <a:rPr lang="en-US" sz="2000" dirty="0">
                <a:latin typeface="Arial" charset="0"/>
              </a:rPr>
              <a:t>Box and Jenkins fit an AR(2) model to the data. Using MLE estimates for the AR(2) we obtain</a:t>
            </a:r>
          </a:p>
        </p:txBody>
      </p:sp>
      <p:sp>
        <p:nvSpPr>
          <p:cNvPr id="6" name="TextBox 5"/>
          <p:cNvSpPr txBox="1"/>
          <p:nvPr/>
        </p:nvSpPr>
        <p:spPr>
          <a:xfrm>
            <a:off x="457200" y="2286000"/>
            <a:ext cx="7315199" cy="1407695"/>
          </a:xfrm>
          <a:prstGeom prst="rect">
            <a:avLst/>
          </a:prstGeom>
          <a:noFill/>
        </p:spPr>
        <p:txBody>
          <a:bodyPr wrap="square" rtlCol="0">
            <a:noAutofit/>
          </a:bodyPr>
          <a:lstStyle/>
          <a:p>
            <a:pPr fontAlgn="base">
              <a:lnSpc>
                <a:spcPts val="2500"/>
              </a:lnSpc>
              <a:spcAft>
                <a:spcPct val="0"/>
              </a:spcAft>
            </a:pPr>
            <a:r>
              <a:rPr lang="en-US" sz="2200" b="1" dirty="0">
                <a:latin typeface="Courier New" panose="02070309020205020404" pitchFamily="49" charset="0"/>
                <a:cs typeface="Courier New" panose="02070309020205020404" pitchFamily="49" charset="0"/>
              </a:rPr>
              <a:t>s2=</a:t>
            </a:r>
            <a:r>
              <a:rPr lang="en-US" sz="2200" b="1" dirty="0" err="1">
                <a:latin typeface="Courier New" panose="02070309020205020404" pitchFamily="49" charset="0"/>
                <a:cs typeface="Courier New" panose="02070309020205020404" pitchFamily="49" charset="0"/>
              </a:rPr>
              <a:t>est.ar.wge</a:t>
            </a:r>
            <a:r>
              <a:rPr lang="en-US" sz="2200" b="1" dirty="0">
                <a:latin typeface="Courier New" panose="02070309020205020404" pitchFamily="49" charset="0"/>
                <a:cs typeface="Courier New" panose="02070309020205020404" pitchFamily="49" charset="0"/>
              </a:rPr>
              <a:t>(</a:t>
            </a:r>
            <a:r>
              <a:rPr lang="en-US" sz="2200" b="1" dirty="0" err="1">
                <a:latin typeface="Courier New" panose="02070309020205020404" pitchFamily="49" charset="0"/>
                <a:cs typeface="Courier New" panose="02070309020205020404" pitchFamily="49" charset="0"/>
              </a:rPr>
              <a:t>sunspot.classic,p</a:t>
            </a:r>
            <a:r>
              <a:rPr lang="en-US" sz="2200" b="1" dirty="0">
                <a:latin typeface="Courier New" panose="02070309020205020404" pitchFamily="49" charset="0"/>
                <a:cs typeface="Courier New" panose="02070309020205020404" pitchFamily="49" charset="0"/>
              </a:rPr>
              <a:t>=2)</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s2$phi: 1.3347282 -0.6474423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 s2$avar:235.993</a:t>
            </a:r>
          </a:p>
          <a:p>
            <a:pPr fontAlgn="base">
              <a:lnSpc>
                <a:spcPts val="2500"/>
              </a:lnSpc>
              <a:spcAft>
                <a:spcPct val="0"/>
              </a:spcAft>
            </a:pPr>
            <a:r>
              <a:rPr lang="en-US" sz="2200" b="1" dirty="0">
                <a:latin typeface="Courier New" panose="02070309020205020404" pitchFamily="49" charset="0"/>
                <a:cs typeface="Courier New" panose="02070309020205020404" pitchFamily="49" charset="0"/>
              </a:rPr>
              <a:t>mean(</a:t>
            </a:r>
            <a:r>
              <a:rPr lang="en-US" sz="2200" b="1" dirty="0" err="1">
                <a:latin typeface="Courier New" panose="02070309020205020404" pitchFamily="49" charset="0"/>
                <a:cs typeface="Courier New" panose="02070309020205020404" pitchFamily="49" charset="0"/>
              </a:rPr>
              <a:t>sunspot.classic</a:t>
            </a:r>
            <a:r>
              <a:rPr lang="en-US" sz="2200" b="1" dirty="0">
                <a:latin typeface="Courier New" panose="02070309020205020404" pitchFamily="49" charset="0"/>
                <a:cs typeface="Courier New" panose="02070309020205020404" pitchFamily="49" charset="0"/>
              </a:rPr>
              <a:t>)  # 44.78409</a:t>
            </a:r>
          </a:p>
        </p:txBody>
      </p:sp>
      <mc:AlternateContent xmlns:mc="http://schemas.openxmlformats.org/markup-compatibility/2006" xmlns:a14="http://schemas.microsoft.com/office/drawing/2010/main">
        <mc:Choice Requires="a14">
          <p:sp>
            <p:nvSpPr>
              <p:cNvPr id="7" name="TextBox 6"/>
              <p:cNvSpPr txBox="1"/>
              <p:nvPr/>
            </p:nvSpPr>
            <p:spPr>
              <a:xfrm>
                <a:off x="457200" y="3810000"/>
                <a:ext cx="6298293" cy="477054"/>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1−1.33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+.65</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236</m:t>
                    </m:r>
                  </m:oMath>
                </a14:m>
                <a:r>
                  <a:rPr lang="en-US" sz="2000" dirty="0">
                    <a:latin typeface="Arial" pitchFamily="34" charset="0"/>
                    <a:cs typeface="Arial"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200" y="3810000"/>
                <a:ext cx="6298293" cy="477054"/>
              </a:xfrm>
              <a:prstGeom prst="rect">
                <a:avLst/>
              </a:prstGeom>
              <a:blipFill>
                <a:blip r:embed="rId2"/>
                <a:stretch>
                  <a:fillRect t="-5263"/>
                </a:stretch>
              </a:blipFill>
            </p:spPr>
            <p:txBody>
              <a:bodyPr/>
              <a:lstStyle/>
              <a:p>
                <a:r>
                  <a:rPr lang="en-US">
                    <a:noFill/>
                  </a:rPr>
                  <a:t> </a:t>
                </a:r>
              </a:p>
            </p:txBody>
          </p:sp>
        </mc:Fallback>
      </mc:AlternateContent>
      <p:sp>
        <p:nvSpPr>
          <p:cNvPr id="9" name="Rectangle 8"/>
          <p:cNvSpPr/>
          <p:nvPr/>
        </p:nvSpPr>
        <p:spPr>
          <a:xfrm>
            <a:off x="457200" y="4313631"/>
            <a:ext cx="8229600" cy="769441"/>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1-1.3347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+0.6474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0.8046       0.0943</a:t>
            </a:r>
          </a:p>
        </p:txBody>
      </p:sp>
      <mc:AlternateContent xmlns:mc="http://schemas.openxmlformats.org/markup-compatibility/2006" xmlns:a14="http://schemas.microsoft.com/office/drawing/2010/main">
        <mc:Choice Requires="a14">
          <p:sp>
            <p:nvSpPr>
              <p:cNvPr id="10" name="TextBox 9"/>
              <p:cNvSpPr txBox="1"/>
              <p:nvPr/>
            </p:nvSpPr>
            <p:spPr>
              <a:xfrm>
                <a:off x="457200" y="5097586"/>
                <a:ext cx="8229600" cy="1026701"/>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shows that this model is associated with a pseudo-cyclic behavior with frequency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=.094</m:t>
                    </m:r>
                  </m:oMath>
                </a14:m>
                <a:r>
                  <a:rPr lang="en-US" sz="2000" dirty="0">
                    <a:latin typeface="Arial" charset="0"/>
                  </a:rPr>
                  <a:t> or cycle length </a:t>
                </a:r>
                <a:r>
                  <a:rPr lang="en-US" sz="2000" dirty="0">
                    <a:latin typeface="Times New Roman" panose="02020603050405020304" pitchFamily="18" charset="0"/>
                    <a:cs typeface="Times New Roman" panose="02020603050405020304" pitchFamily="18" charset="0"/>
                  </a:rPr>
                  <a:t>1/.094=10.6 </a:t>
                </a:r>
                <a:r>
                  <a:rPr lang="en-US" sz="2000" dirty="0">
                    <a:latin typeface="Arial" panose="020B0604020202020204" pitchFamily="34" charset="0"/>
                    <a:cs typeface="Arial" panose="020B0604020202020204" pitchFamily="34" charset="0"/>
                  </a:rPr>
                  <a:t>years</a:t>
                </a:r>
                <a:r>
                  <a:rPr lang="en-US" sz="2000" dirty="0">
                    <a:latin typeface="Times New Roman" panose="02020603050405020304" pitchFamily="18" charset="0"/>
                    <a:cs typeface="Times New Roman" panose="02020603050405020304" pitchFamily="18" charset="0"/>
                  </a:rPr>
                  <a:t> </a:t>
                </a:r>
                <a:r>
                  <a:rPr lang="en-US" sz="2000" dirty="0">
                    <a:latin typeface="Arial" charset="0"/>
                  </a:rPr>
                  <a:t>which is consistent with the data.</a:t>
                </a:r>
              </a:p>
            </p:txBody>
          </p:sp>
        </mc:Choice>
        <mc:Fallback xmlns="">
          <p:sp>
            <p:nvSpPr>
              <p:cNvPr id="10" name="TextBox 9"/>
              <p:cNvSpPr txBox="1">
                <a:spLocks noRot="1" noChangeAspect="1" noMove="1" noResize="1" noEditPoints="1" noAdjustHandles="1" noChangeArrowheads="1" noChangeShapeType="1" noTextEdit="1"/>
              </p:cNvSpPr>
              <p:nvPr/>
            </p:nvSpPr>
            <p:spPr>
              <a:xfrm>
                <a:off x="457200" y="5097586"/>
                <a:ext cx="8229600" cy="1026701"/>
              </a:xfrm>
              <a:prstGeom prst="rect">
                <a:avLst/>
              </a:prstGeom>
              <a:blipFill>
                <a:blip r:embed="rId3"/>
                <a:stretch>
                  <a:fillRect l="-741" t="-2367" b="-8284"/>
                </a:stretch>
              </a:blipFill>
            </p:spPr>
            <p:txBody>
              <a:bodyPr/>
              <a:lstStyle/>
              <a:p>
                <a:r>
                  <a:rPr lang="en-IN">
                    <a:noFill/>
                  </a:rPr>
                  <a:t> </a:t>
                </a:r>
              </a:p>
            </p:txBody>
          </p:sp>
        </mc:Fallback>
      </mc:AlternateContent>
      <p:sp>
        <p:nvSpPr>
          <p:cNvPr id="3" name="Title 2"/>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60616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0639" t="2040" r="1982" b="53797"/>
          <a:stretch/>
        </p:blipFill>
        <p:spPr>
          <a:xfrm>
            <a:off x="4914900" y="1724024"/>
            <a:ext cx="2324100" cy="2162176"/>
          </a:xfrm>
          <a:prstGeom prst="rect">
            <a:avLst/>
          </a:prstGeom>
        </p:spPr>
      </p:pic>
      <p:pic>
        <p:nvPicPr>
          <p:cNvPr id="4" name="Picture 3"/>
          <p:cNvPicPr>
            <a:picLocks noChangeAspect="1"/>
          </p:cNvPicPr>
          <p:nvPr/>
        </p:nvPicPr>
        <p:blipFill rotWithShape="1">
          <a:blip r:embed="rId3"/>
          <a:srcRect l="1255" t="2041" r="52037" b="53796"/>
          <a:stretch/>
        </p:blipFill>
        <p:spPr>
          <a:xfrm>
            <a:off x="1896168" y="1724024"/>
            <a:ext cx="2291203" cy="2162176"/>
          </a:xfrm>
          <a:prstGeom prst="rect">
            <a:avLst/>
          </a:prstGeom>
        </p:spPr>
      </p:pic>
      <p:sp>
        <p:nvSpPr>
          <p:cNvPr id="6" name="TextBox 5"/>
          <p:cNvSpPr txBox="1"/>
          <p:nvPr/>
        </p:nvSpPr>
        <p:spPr>
          <a:xfrm>
            <a:off x="1828800" y="1424198"/>
            <a:ext cx="27432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AR(2) residuals</a:t>
            </a:r>
          </a:p>
        </p:txBody>
      </p:sp>
      <p:sp>
        <p:nvSpPr>
          <p:cNvPr id="7" name="TextBox 6"/>
          <p:cNvSpPr txBox="1"/>
          <p:nvPr/>
        </p:nvSpPr>
        <p:spPr>
          <a:xfrm>
            <a:off x="4495800" y="1424198"/>
            <a:ext cx="3429000" cy="303001"/>
          </a:xfrm>
          <a:prstGeom prst="rect">
            <a:avLst/>
          </a:prstGeom>
          <a:noFill/>
        </p:spPr>
        <p:txBody>
          <a:bodyPr wrap="square" tIns="0"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000143"/>
            <a:ext cx="8229600" cy="2153913"/>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21</a:t>
            </a:r>
            <a:r>
              <a:rPr lang="en-US" sz="2000" dirty="0">
                <a:latin typeface="Arial" charset="0"/>
              </a:rPr>
              <a:t>) but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(p-value=</a:t>
            </a:r>
            <a:r>
              <a:rPr lang="en-US" sz="2000" dirty="0">
                <a:latin typeface="Times New Roman" panose="02020603050405020304" pitchFamily="18" charset="0"/>
                <a:cs typeface="Times New Roman" panose="02020603050405020304" pitchFamily="18" charset="0"/>
              </a:rPr>
              <a:t>.05</a:t>
            </a:r>
            <a:r>
              <a:rPr lang="en-US" sz="2000" dirty="0">
                <a:latin typeface="Arial" charset="0"/>
              </a:rPr>
              <a:t>) the conclusion of white noise is somewhat questionable</a:t>
            </a:r>
          </a:p>
        </p:txBody>
      </p:sp>
      <p:sp>
        <p:nvSpPr>
          <p:cNvPr id="5" name="Title 4"/>
          <p:cNvSpPr>
            <a:spLocks noGrp="1"/>
          </p:cNvSpPr>
          <p:nvPr>
            <p:ph type="title"/>
          </p:nvPr>
        </p:nvSpPr>
        <p:spPr/>
        <p:txBody>
          <a:bodyPr/>
          <a:lstStyle/>
          <a:p>
            <a:r>
              <a:rPr lang="en-IN" sz="4000" dirty="0"/>
              <a:t>Sunspot Data: Box-Jenkins Model</a:t>
            </a:r>
          </a:p>
        </p:txBody>
      </p:sp>
    </p:spTree>
    <p:extLst>
      <p:ext uri="{BB962C8B-B14F-4D97-AF65-F5344CB8AC3E}">
        <p14:creationId xmlns:p14="http://schemas.microsoft.com/office/powerpoint/2010/main" val="254845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2170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D5F9-8BE3-8646-83C6-428451C7882C}"/>
              </a:ext>
            </a:extLst>
          </p:cNvPr>
          <p:cNvSpPr>
            <a:spLocks noGrp="1"/>
          </p:cNvSpPr>
          <p:nvPr>
            <p:ph type="ctrTitle"/>
          </p:nvPr>
        </p:nvSpPr>
        <p:spPr/>
        <p:txBody>
          <a:bodyPr/>
          <a:lstStyle/>
          <a:p>
            <a:r>
              <a:rPr lang="en-US" dirty="0"/>
              <a:t>Sunspot Data</a:t>
            </a:r>
          </a:p>
        </p:txBody>
      </p:sp>
      <p:sp>
        <p:nvSpPr>
          <p:cNvPr id="3" name="Subtitle 2">
            <a:extLst>
              <a:ext uri="{FF2B5EF4-FFF2-40B4-BE49-F238E27FC236}">
                <a16:creationId xmlns:a16="http://schemas.microsoft.com/office/drawing/2014/main" id="{EC5449D8-A0B9-7D43-88B5-268832BA644D}"/>
              </a:ext>
            </a:extLst>
          </p:cNvPr>
          <p:cNvSpPr>
            <a:spLocks noGrp="1"/>
          </p:cNvSpPr>
          <p:nvPr>
            <p:ph type="subTitle" idx="1"/>
          </p:nvPr>
        </p:nvSpPr>
        <p:spPr/>
        <p:txBody>
          <a:bodyPr/>
          <a:lstStyle/>
          <a:p>
            <a:r>
              <a:rPr lang="en-US" dirty="0"/>
              <a:t>AIC Model</a:t>
            </a:r>
          </a:p>
        </p:txBody>
      </p:sp>
    </p:spTree>
    <p:extLst>
      <p:ext uri="{BB962C8B-B14F-4D97-AF65-F5344CB8AC3E}">
        <p14:creationId xmlns:p14="http://schemas.microsoft.com/office/powerpoint/2010/main" val="3000237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602001"/>
            <a:ext cx="8229600" cy="705770"/>
          </a:xfrm>
          <a:prstGeom prst="rect">
            <a:avLst/>
          </a:prstGeom>
          <a:noFill/>
        </p:spPr>
        <p:txBody>
          <a:bodyPr wrap="square" rtlCol="0">
            <a:noAutofit/>
          </a:bodyPr>
          <a:lstStyle/>
          <a:p>
            <a:pPr fontAlgn="base">
              <a:spcBef>
                <a:spcPts val="600"/>
              </a:spcBef>
              <a:spcAft>
                <a:spcPct val="0"/>
              </a:spcAft>
            </a:pPr>
            <a:r>
              <a:rPr lang="en-US" sz="2000" dirty="0">
                <a:latin typeface="Arial" charset="0"/>
              </a:rPr>
              <a:t>We next let AIC select a model for the sunspot data. We have chosen to select the best AR model using the code below:</a:t>
            </a:r>
          </a:p>
        </p:txBody>
      </p:sp>
      <p:sp>
        <p:nvSpPr>
          <p:cNvPr id="6" name="TextBox 5"/>
          <p:cNvSpPr txBox="1"/>
          <p:nvPr/>
        </p:nvSpPr>
        <p:spPr>
          <a:xfrm>
            <a:off x="457200" y="2336801"/>
            <a:ext cx="8229600" cy="2620210"/>
          </a:xfrm>
          <a:prstGeom prst="rect">
            <a:avLst/>
          </a:prstGeom>
          <a:noFill/>
        </p:spPr>
        <p:txBody>
          <a:bodyPr wrap="square" rtlCol="0">
            <a:noAutofit/>
          </a:bodyPr>
          <a:lstStyle/>
          <a:p>
            <a:pPr fontAlgn="base">
              <a:lnSpc>
                <a:spcPts val="2500"/>
              </a:lnSpc>
              <a:spcAft>
                <a:spcPct val="0"/>
              </a:spcAft>
            </a:pPr>
            <a:r>
              <a:rPr lang="en-US" b="1" dirty="0">
                <a:latin typeface="Courier New" panose="02070309020205020404" pitchFamily="49" charset="0"/>
                <a:cs typeface="Courier New" panose="02070309020205020404" pitchFamily="49" charset="0"/>
              </a:rPr>
              <a:t>aic5.wge(</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=0:10,q=0:0)</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AIC picks an AR(8)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FYI BIC selects an AR(2)</a:t>
            </a:r>
          </a:p>
          <a:p>
            <a:pPr fontAlgn="base">
              <a:lnSpc>
                <a:spcPts val="2500"/>
              </a:lnSpc>
              <a:spcAft>
                <a:spcPct val="0"/>
              </a:spcAft>
            </a:pPr>
            <a:r>
              <a:rPr lang="en-US" b="1" dirty="0">
                <a:latin typeface="Courier New" panose="02070309020205020404" pitchFamily="49" charset="0"/>
                <a:cs typeface="Courier New" panose="02070309020205020404" pitchFamily="49" charset="0"/>
              </a:rPr>
              <a:t>s8=</a:t>
            </a:r>
            <a:r>
              <a:rPr lang="en-US" b="1" dirty="0" err="1">
                <a:latin typeface="Courier New" panose="02070309020205020404" pitchFamily="49" charset="0"/>
                <a:cs typeface="Courier New" panose="02070309020205020404" pitchFamily="49" charset="0"/>
              </a:rPr>
              <a:t>est.ar.wge</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sunspot.classic,p</a:t>
            </a:r>
            <a:r>
              <a:rPr lang="en-US" b="1" dirty="0">
                <a:latin typeface="Courier New" panose="02070309020205020404" pitchFamily="49" charset="0"/>
                <a:cs typeface="Courier New" panose="02070309020205020404" pitchFamily="49" charset="0"/>
              </a:rPr>
              <a:t>=8)</a:t>
            </a:r>
          </a:p>
          <a:p>
            <a:pPr fontAlgn="base">
              <a:lnSpc>
                <a:spcPts val="2500"/>
              </a:lnSpc>
              <a:spcAft>
                <a:spcPct val="0"/>
              </a:spcAft>
            </a:pPr>
            <a:r>
              <a:rPr lang="en-US" b="1" dirty="0">
                <a:latin typeface="Courier New" panose="02070309020205020404" pitchFamily="49" charset="0"/>
                <a:cs typeface="Courier New" panose="02070309020205020404" pitchFamily="49" charset="0"/>
              </a:rPr>
              <a:t># s8</a:t>
            </a:r>
            <a:r>
              <a:rPr lang="fr-FR" b="1" dirty="0">
                <a:latin typeface="Courier New" panose="02070309020205020404" pitchFamily="49" charset="0"/>
                <a:cs typeface="Courier New" panose="02070309020205020404" pitchFamily="49" charset="0"/>
              </a:rPr>
              <a:t>$phi: 1.22872595 -0.47331327 -0.13807811  0.15688938 -0.14030802  0.07050449 -0.12841889 0.20692558</a:t>
            </a:r>
            <a:endParaRPr lang="en-US" b="1" dirty="0">
              <a:latin typeface="Courier New" panose="02070309020205020404" pitchFamily="49" charset="0"/>
              <a:cs typeface="Courier New" panose="02070309020205020404" pitchFamily="49" charset="0"/>
            </a:endParaRPr>
          </a:p>
          <a:p>
            <a:pPr fontAlgn="base">
              <a:lnSpc>
                <a:spcPts val="2500"/>
              </a:lnSpc>
              <a:spcAft>
                <a:spcPct val="0"/>
              </a:spcAft>
            </a:pPr>
            <a:r>
              <a:rPr lang="en-US" b="1" dirty="0">
                <a:latin typeface="Courier New" panose="02070309020205020404" pitchFamily="49" charset="0"/>
                <a:cs typeface="Courier New" panose="02070309020205020404" pitchFamily="49" charset="0"/>
              </a:rPr>
              <a:t># s8$avar:212.6003</a:t>
            </a:r>
          </a:p>
          <a:p>
            <a:pPr fontAlgn="base">
              <a:lnSpc>
                <a:spcPts val="2500"/>
              </a:lnSpc>
              <a:spcAft>
                <a:spcPct val="0"/>
              </a:spcAft>
            </a:pPr>
            <a:r>
              <a:rPr lang="en-US" b="1" dirty="0">
                <a:latin typeface="Courier New" panose="02070309020205020404" pitchFamily="49" charset="0"/>
                <a:cs typeface="Courier New" panose="02070309020205020404" pitchFamily="49" charset="0"/>
              </a:rPr>
              <a:t>mean(</a:t>
            </a:r>
            <a:r>
              <a:rPr lang="en-US" b="1" dirty="0" err="1">
                <a:latin typeface="Courier New" panose="02070309020205020404" pitchFamily="49" charset="0"/>
                <a:cs typeface="Courier New" panose="02070309020205020404" pitchFamily="49" charset="0"/>
              </a:rPr>
              <a:t>sunspot.classic</a:t>
            </a:r>
            <a:r>
              <a:rPr lang="en-US" b="1" dirty="0">
                <a:latin typeface="Courier New" panose="02070309020205020404" pitchFamily="49" charset="0"/>
                <a:cs typeface="Courier New" panose="02070309020205020404" pitchFamily="49" charset="0"/>
              </a:rPr>
              <a:t>)  # 44.78409</a:t>
            </a:r>
          </a:p>
        </p:txBody>
      </p:sp>
      <mc:AlternateContent xmlns:mc="http://schemas.openxmlformats.org/markup-compatibility/2006" xmlns:a14="http://schemas.microsoft.com/office/drawing/2010/main">
        <mc:Choice Requires="a14">
          <p:sp>
            <p:nvSpPr>
              <p:cNvPr id="7" name="TextBox 6"/>
              <p:cNvSpPr txBox="1"/>
              <p:nvPr/>
            </p:nvSpPr>
            <p:spPr>
              <a:xfrm>
                <a:off x="457199" y="5461441"/>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457199" y="5461441"/>
                <a:ext cx="8229601" cy="792831"/>
              </a:xfrm>
              <a:prstGeom prst="rect">
                <a:avLst/>
              </a:prstGeom>
              <a:blipFill>
                <a:blip r:embed="rId2"/>
                <a:stretch>
                  <a:fillRect l="-4667" t="-62308" b="-86923"/>
                </a:stretch>
              </a:blipFill>
            </p:spPr>
            <p:txBody>
              <a:bodyPr/>
              <a:lstStyle/>
              <a:p>
                <a:r>
                  <a:rPr lang="en-IN">
                    <a:noFill/>
                  </a:rPr>
                  <a:t> </a:t>
                </a:r>
              </a:p>
            </p:txBody>
          </p:sp>
        </mc:Fallback>
      </mc:AlternateContent>
      <p:sp>
        <p:nvSpPr>
          <p:cNvPr id="3" name="TextBox 2"/>
          <p:cNvSpPr txBox="1"/>
          <p:nvPr/>
        </p:nvSpPr>
        <p:spPr>
          <a:xfrm>
            <a:off x="457199" y="5029200"/>
            <a:ext cx="8200571" cy="406400"/>
          </a:xfrm>
          <a:prstGeom prst="rect">
            <a:avLst/>
          </a:prstGeom>
          <a:noFill/>
        </p:spPr>
        <p:txBody>
          <a:bodyPr wrap="square" rtlCol="0">
            <a:noAutofit/>
          </a:bodyPr>
          <a:lstStyle/>
          <a:p>
            <a:pPr fontAlgn="base">
              <a:spcBef>
                <a:spcPts val="600"/>
              </a:spcBef>
              <a:spcAft>
                <a:spcPct val="0"/>
              </a:spcAft>
            </a:pPr>
            <a:r>
              <a:rPr lang="en-US" sz="2000" dirty="0">
                <a:latin typeface="Arial" charset="0"/>
              </a:rPr>
              <a:t>The resulting AR(8) model selected by AIC is:</a:t>
            </a:r>
          </a:p>
        </p:txBody>
      </p:sp>
      <p:sp>
        <p:nvSpPr>
          <p:cNvPr id="8" name="Title 7"/>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99328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1" y="2362200"/>
            <a:ext cx="8229599" cy="2312735"/>
          </a:xfrm>
          <a:prstGeom prst="rect">
            <a:avLst/>
          </a:prstGeom>
        </p:spPr>
        <p:txBody>
          <a:bodyPr wrap="square">
            <a:noAutofit/>
          </a:bodyPr>
          <a:lstStyle/>
          <a:p>
            <a:r>
              <a:rPr lang="en-US" sz="2000" b="1" dirty="0">
                <a:latin typeface="Courier New" panose="02070309020205020404" pitchFamily="49" charset="0"/>
                <a:cs typeface="Courier New" panose="02070309020205020404" pitchFamily="49" charset="0"/>
              </a:rPr>
              <a:t>Factor                Abs </a:t>
            </a:r>
            <a:r>
              <a:rPr lang="en-US" sz="2000" b="1" dirty="0" err="1">
                <a:latin typeface="Courier New" panose="02070309020205020404" pitchFamily="49" charset="0"/>
                <a:cs typeface="Courier New" panose="02070309020205020404" pitchFamily="49" charset="0"/>
              </a:rPr>
              <a:t>recip</a:t>
            </a:r>
            <a:r>
              <a:rPr lang="en-US" sz="2000" b="1" dirty="0">
                <a:latin typeface="Courier New" panose="02070309020205020404" pitchFamily="49" charset="0"/>
                <a:cs typeface="Courier New" panose="02070309020205020404" pitchFamily="49" charset="0"/>
              </a:rPr>
              <a:t>    System </a:t>
            </a:r>
            <a:r>
              <a:rPr lang="en-US" sz="2000" b="1" dirty="0" err="1">
                <a:latin typeface="Courier New" panose="02070309020205020404" pitchFamily="49" charset="0"/>
                <a:cs typeface="Courier New" panose="02070309020205020404" pitchFamily="49" charset="0"/>
              </a:rPr>
              <a:t>freq</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1-1.5565</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+0.8970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0.9471       0.0965</a:t>
            </a:r>
          </a:p>
          <a:p>
            <a:r>
              <a:rPr lang="en-US" sz="2000" b="1" dirty="0">
                <a:latin typeface="Courier New" panose="02070309020205020404" pitchFamily="49" charset="0"/>
                <a:cs typeface="Courier New" panose="02070309020205020404" pitchFamily="49" charset="0"/>
              </a:rPr>
              <a:t>1-0.8771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0.8771       0.0000</a:t>
            </a:r>
          </a:p>
          <a:p>
            <a:r>
              <a:rPr lang="en-US" sz="2000" b="1" dirty="0">
                <a:latin typeface="Courier New" panose="02070309020205020404" pitchFamily="49" charset="0"/>
                <a:cs typeface="Courier New" panose="02070309020205020404" pitchFamily="49" charset="0"/>
              </a:rPr>
              <a:t>1-0.4147</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+0.6550</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0.8093       0.2088</a:t>
            </a:r>
          </a:p>
          <a:p>
            <a:r>
              <a:rPr lang="en-US" sz="2000" b="1" dirty="0">
                <a:latin typeface="Courier New" panose="02070309020205020404" pitchFamily="49" charset="0"/>
                <a:cs typeface="Courier New" panose="02070309020205020404" pitchFamily="49" charset="0"/>
              </a:rPr>
              <a:t>1+0.7964</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               0.7964       0.5000</a:t>
            </a:r>
          </a:p>
          <a:p>
            <a:r>
              <a:rPr lang="en-US" sz="2000" b="1" dirty="0">
                <a:latin typeface="Courier New" panose="02070309020205020404" pitchFamily="49" charset="0"/>
                <a:cs typeface="Courier New" panose="02070309020205020404" pitchFamily="49" charset="0"/>
              </a:rPr>
              <a:t>1+0.8231</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+0.5043</a:t>
            </a:r>
            <a:r>
              <a:rPr lang="en-US" sz="2000" b="1" i="1" dirty="0">
                <a:latin typeface="Courier New" panose="02070309020205020404" pitchFamily="49" charset="0"/>
                <a:cs typeface="Courier New" panose="02070309020205020404" pitchFamily="49" charset="0"/>
              </a:rPr>
              <a:t>B</a:t>
            </a:r>
            <a:r>
              <a:rPr lang="en-US" sz="2000" b="1" dirty="0">
                <a:latin typeface="Courier New" panose="02070309020205020404" pitchFamily="49" charset="0"/>
                <a:cs typeface="Courier New" panose="02070309020205020404" pitchFamily="49" charset="0"/>
              </a:rPr>
              <a:t>^2     0.7101       0.3484</a:t>
            </a:r>
          </a:p>
        </p:txBody>
      </p:sp>
      <p:sp>
        <p:nvSpPr>
          <p:cNvPr id="8" name="TextBox 7"/>
          <p:cNvSpPr txBox="1"/>
          <p:nvPr/>
        </p:nvSpPr>
        <p:spPr>
          <a:xfrm>
            <a:off x="457200" y="1602000"/>
            <a:ext cx="8229600" cy="861774"/>
          </a:xfrm>
          <a:prstGeom prst="rect">
            <a:avLst/>
          </a:prstGeom>
          <a:noFill/>
        </p:spPr>
        <p:txBody>
          <a:bodyPr wrap="square" rtlCol="0">
            <a:noAutofit/>
          </a:bodyPr>
          <a:lstStyle/>
          <a:p>
            <a:pPr fontAlgn="base">
              <a:spcBef>
                <a:spcPts val="600"/>
              </a:spcBef>
              <a:spcAft>
                <a:spcPct val="0"/>
              </a:spcAft>
            </a:pPr>
            <a:r>
              <a:rPr lang="en-US" sz="2000" dirty="0">
                <a:latin typeface="Arial" charset="0"/>
              </a:rPr>
              <a:t>The factor table shown below also has a dominant frequency associated with the 10.5 year period.</a:t>
            </a:r>
          </a:p>
        </p:txBody>
      </p:sp>
      <p:sp>
        <p:nvSpPr>
          <p:cNvPr id="4" name="Title 3"/>
          <p:cNvSpPr>
            <a:spLocks noGrp="1"/>
          </p:cNvSpPr>
          <p:nvPr>
            <p:ph type="title"/>
          </p:nvPr>
        </p:nvSpPr>
        <p:spPr/>
        <p:txBody>
          <a:bodyPr/>
          <a:lstStyle/>
          <a:p>
            <a:r>
              <a:rPr lang="en-IN" sz="4000" dirty="0"/>
              <a:t>Sunspot Data: AIC Model Selection</a:t>
            </a:r>
          </a:p>
        </p:txBody>
      </p:sp>
    </p:spTree>
    <p:extLst>
      <p:ext uri="{BB962C8B-B14F-4D97-AF65-F5344CB8AC3E}">
        <p14:creationId xmlns:p14="http://schemas.microsoft.com/office/powerpoint/2010/main" val="3927615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143" t="1884" r="52126" b="53109"/>
          <a:stretch/>
        </p:blipFill>
        <p:spPr>
          <a:xfrm>
            <a:off x="1774190" y="2387600"/>
            <a:ext cx="2292350" cy="2203450"/>
          </a:xfrm>
          <a:prstGeom prst="rect">
            <a:avLst/>
          </a:prstGeom>
        </p:spPr>
      </p:pic>
      <p:pic>
        <p:nvPicPr>
          <p:cNvPr id="5" name="Picture 4"/>
          <p:cNvPicPr>
            <a:picLocks noChangeAspect="1"/>
          </p:cNvPicPr>
          <p:nvPr/>
        </p:nvPicPr>
        <p:blipFill rotWithShape="1">
          <a:blip r:embed="rId2"/>
          <a:srcRect l="49936" t="1884" r="1804" b="54459"/>
          <a:stretch/>
        </p:blipFill>
        <p:spPr>
          <a:xfrm>
            <a:off x="4874260" y="2387600"/>
            <a:ext cx="2367280" cy="2137411"/>
          </a:xfrm>
          <a:prstGeom prst="rect">
            <a:avLst/>
          </a:prstGeom>
        </p:spPr>
      </p:pic>
      <p:sp>
        <p:nvSpPr>
          <p:cNvPr id="6" name="TextBox 5"/>
          <p:cNvSpPr txBox="1"/>
          <p:nvPr/>
        </p:nvSpPr>
        <p:spPr>
          <a:xfrm>
            <a:off x="1714832" y="1998800"/>
            <a:ext cx="274320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AR(8) residuals</a:t>
            </a:r>
          </a:p>
        </p:txBody>
      </p:sp>
      <p:sp>
        <p:nvSpPr>
          <p:cNvPr id="7" name="TextBox 6"/>
          <p:cNvSpPr txBox="1"/>
          <p:nvPr/>
        </p:nvSpPr>
        <p:spPr>
          <a:xfrm>
            <a:off x="4593590" y="1998800"/>
            <a:ext cx="3178810" cy="477054"/>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Residual autocorrelations</a:t>
            </a:r>
          </a:p>
        </p:txBody>
      </p:sp>
      <p:sp>
        <p:nvSpPr>
          <p:cNvPr id="8" name="TextBox 7"/>
          <p:cNvSpPr txBox="1"/>
          <p:nvPr/>
        </p:nvSpPr>
        <p:spPr>
          <a:xfrm>
            <a:off x="457200" y="4591051"/>
            <a:ext cx="8229600" cy="1885949"/>
          </a:xfrm>
          <a:prstGeom prst="rect">
            <a:avLst/>
          </a:prstGeom>
          <a:noFill/>
        </p:spPr>
        <p:txBody>
          <a:bodyPr wrap="square" rtlCol="0">
            <a:noAutofit/>
          </a:bodyPr>
          <a:lstStyle/>
          <a:p>
            <a:pPr marL="342900" indent="-342900" fontAlgn="base">
              <a:spcBef>
                <a:spcPts val="600"/>
              </a:spcBef>
              <a:spcAft>
                <a:spcPct val="0"/>
              </a:spcAft>
              <a:buFont typeface="Arial" panose="020B0604020202020204" pitchFamily="34" charset="0"/>
              <a:buChar char="•"/>
            </a:pPr>
            <a:r>
              <a:rPr lang="en-US" sz="2000" dirty="0">
                <a:latin typeface="Arial" charset="0"/>
              </a:rPr>
              <a:t>Again, the residuals look reasonably white</a:t>
            </a:r>
          </a:p>
          <a:p>
            <a:pPr marL="342900" indent="-342900" fontAlgn="base">
              <a:spcBef>
                <a:spcPts val="600"/>
              </a:spcBef>
              <a:spcAft>
                <a:spcPct val="0"/>
              </a:spcAft>
              <a:buFont typeface="Arial" panose="020B0604020202020204" pitchFamily="34" charset="0"/>
              <a:buChar char="•"/>
            </a:pPr>
            <a:r>
              <a:rPr lang="en-US" sz="2000" dirty="0">
                <a:latin typeface="Arial" charset="0"/>
              </a:rPr>
              <a:t>Sample autocorrelation of the residuals stay within the 95% limit lines</a:t>
            </a:r>
          </a:p>
          <a:p>
            <a:pPr marL="342900" indent="-342900" fontAlgn="base">
              <a:spcBef>
                <a:spcPts val="600"/>
              </a:spcBef>
              <a:spcAft>
                <a:spcPct val="0"/>
              </a:spcAft>
              <a:buFont typeface="Arial" panose="020B0604020202020204" pitchFamily="34" charset="0"/>
              <a:buChar char="•"/>
            </a:pPr>
            <a:r>
              <a:rPr lang="en-US" sz="2000" dirty="0" err="1">
                <a:latin typeface="Arial" charset="0"/>
              </a:rPr>
              <a:t>Ljung</a:t>
            </a:r>
            <a:r>
              <a:rPr lang="en-US" sz="2000" dirty="0">
                <a:latin typeface="Arial" charset="0"/>
              </a:rPr>
              <a:t>-Box did not reject the null of white noise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=24 </a:t>
            </a:r>
            <a:r>
              <a:rPr lang="en-US" sz="2000" dirty="0">
                <a:latin typeface="Arial" panose="020B0604020202020204" pitchFamily="34" charset="0"/>
                <a:cs typeface="Arial" panose="020B0604020202020204" pitchFamily="34" charset="0"/>
              </a:rPr>
              <a:t>or at </a:t>
            </a:r>
            <a:r>
              <a:rPr lang="en-US" sz="2000" i="1" dirty="0">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=48</a:t>
            </a:r>
            <a:r>
              <a:rPr lang="en-US" sz="2000" dirty="0">
                <a:latin typeface="Arial" charset="0"/>
              </a:rPr>
              <a:t> with p-values of </a:t>
            </a:r>
            <a:r>
              <a:rPr lang="en-US" sz="2000" dirty="0">
                <a:latin typeface="Times New Roman" panose="02020603050405020304" pitchFamily="18" charset="0"/>
                <a:cs typeface="Times New Roman" panose="02020603050405020304" pitchFamily="18" charset="0"/>
              </a:rPr>
              <a:t>.33 and .24,</a:t>
            </a:r>
            <a:r>
              <a:rPr lang="en-US" sz="2000" dirty="0">
                <a:latin typeface="Arial" charset="0"/>
              </a:rPr>
              <a:t> respectively </a:t>
            </a:r>
          </a:p>
        </p:txBody>
      </p:sp>
      <p:sp>
        <p:nvSpPr>
          <p:cNvPr id="9" name="Title 8"/>
          <p:cNvSpPr>
            <a:spLocks noGrp="1"/>
          </p:cNvSpPr>
          <p:nvPr>
            <p:ph type="title"/>
          </p:nvPr>
        </p:nvSpPr>
        <p:spPr/>
        <p:txBody>
          <a:bodyPr/>
          <a:lstStyle/>
          <a:p>
            <a:r>
              <a:rPr lang="en-IN" sz="4000" dirty="0"/>
              <a:t>Sunspot Data: AIC Model Selection</a:t>
            </a:r>
          </a:p>
        </p:txBody>
      </p:sp>
      <mc:AlternateContent xmlns:mc="http://schemas.openxmlformats.org/markup-compatibility/2006" xmlns:a14="http://schemas.microsoft.com/office/drawing/2010/main">
        <mc:Choice Requires="a14">
          <p:sp>
            <p:nvSpPr>
              <p:cNvPr id="11" name="TextBox 10"/>
              <p:cNvSpPr txBox="1"/>
              <p:nvPr/>
            </p:nvSpPr>
            <p:spPr>
              <a:xfrm>
                <a:off x="759459" y="1122153"/>
                <a:ext cx="8229601" cy="792831"/>
              </a:xfrm>
              <a:prstGeom prst="rect">
                <a:avLst/>
              </a:prstGeom>
              <a:noFill/>
            </p:spPr>
            <p:txBody>
              <a:bodyPr wrap="square" rtlCol="0">
                <a:noAutofit/>
              </a:bodyPr>
              <a:lstStyle/>
              <a:p>
                <a:pPr>
                  <a:spcBef>
                    <a:spcPts val="600"/>
                  </a:spcBef>
                </a:pPr>
                <a14:m>
                  <m:oMath xmlns:m="http://schemas.openxmlformats.org/officeDocument/2006/math">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1−1.23</m:t>
                        </m:r>
                        <m:r>
                          <a:rPr lang="en-US" sz="2000" b="0" i="1" smtClean="0">
                            <a:latin typeface="Cambria Math" panose="02040503050406030204" pitchFamily="18" charset="0"/>
                            <a:cs typeface="Arial" pitchFamily="34" charset="0"/>
                          </a:rPr>
                          <m:t>𝐵</m:t>
                        </m:r>
                        <m:r>
                          <a:rPr lang="en-US" sz="2000" b="0" i="1" smtClean="0">
                            <a:latin typeface="Cambria Math" panose="02040503050406030204" pitchFamily="18" charset="0"/>
                            <a:cs typeface="Arial" pitchFamily="34" charset="0"/>
                          </a:rPr>
                          <m:t>+.47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−.14</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3</m:t>
                            </m:r>
                          </m:sup>
                        </m:sSup>
                        <m:r>
                          <a:rPr lang="en-US" sz="2000" b="0" i="1" smtClean="0">
                            <a:latin typeface="Cambria Math" panose="02040503050406030204" pitchFamily="18" charset="0"/>
                            <a:cs typeface="Arial" pitchFamily="34" charset="0"/>
                          </a:rPr>
                          <m:t>−.16</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4</m:t>
                            </m:r>
                          </m:sup>
                        </m:sSup>
                        <m:r>
                          <a:rPr lang="en-US" sz="2000" b="0" i="1" smtClean="0">
                            <a:latin typeface="Cambria Math" panose="02040503050406030204" pitchFamily="18" charset="0"/>
                            <a:cs typeface="Arial" pitchFamily="34" charset="0"/>
                          </a:rPr>
                          <m:t>+.14</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5</m:t>
                            </m:r>
                          </m:sup>
                        </m:sSup>
                        <m:r>
                          <a:rPr lang="en-US" sz="2000" b="0" i="1" smtClean="0">
                            <a:latin typeface="Cambria Math" panose="02040503050406030204" pitchFamily="18" charset="0"/>
                            <a:cs typeface="Arial" pitchFamily="34" charset="0"/>
                          </a:rPr>
                          <m:t>−.07</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6</m:t>
                            </m:r>
                          </m:sup>
                        </m:sSup>
                        <m:r>
                          <a:rPr lang="en-US" sz="2000" b="0" i="1" smtClean="0">
                            <a:latin typeface="Cambria Math" panose="02040503050406030204" pitchFamily="18" charset="0"/>
                            <a:cs typeface="Arial" pitchFamily="34" charset="0"/>
                          </a:rPr>
                          <m:t>+.13</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7</m:t>
                            </m:r>
                          </m:sup>
                        </m:sSup>
                        <m:r>
                          <a:rPr lang="en-US" sz="2000" b="0" i="1" smtClean="0">
                            <a:latin typeface="Cambria Math" panose="02040503050406030204" pitchFamily="18" charset="0"/>
                            <a:cs typeface="Arial" pitchFamily="34" charset="0"/>
                          </a:rPr>
                          <m:t>−.21</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𝐵</m:t>
                            </m:r>
                          </m:e>
                          <m:sup>
                            <m:r>
                              <a:rPr lang="en-US" sz="2000" b="0" i="1" smtClean="0">
                                <a:latin typeface="Cambria Math" panose="02040503050406030204" pitchFamily="18" charset="0"/>
                                <a:cs typeface="Arial" pitchFamily="34" charset="0"/>
                              </a:rPr>
                              <m:t>8</m:t>
                            </m:r>
                          </m:sup>
                        </m:sSup>
                      </m:e>
                    </m:d>
                    <m:d>
                      <m:dPr>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−44.78</m:t>
                        </m:r>
                      </m:e>
                    </m:d>
                    <m:r>
                      <a:rPr lang="en-US" sz="2000" b="0" i="1" smtClean="0">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𝑎</m:t>
                        </m:r>
                      </m:e>
                      <m:sub>
                        <m:r>
                          <a:rPr lang="en-US" sz="2000" i="1">
                            <a:latin typeface="Cambria Math" panose="02040503050406030204" pitchFamily="18" charset="0"/>
                            <a:cs typeface="Arial" pitchFamily="34" charset="0"/>
                          </a:rPr>
                          <m:t>𝑡</m:t>
                        </m:r>
                      </m:sub>
                    </m:sSub>
                    <m:r>
                      <a:rPr lang="en-US" sz="2000" b="0" i="1" smtClean="0">
                        <a:latin typeface="Cambria Math" panose="02040503050406030204" pitchFamily="18" charset="0"/>
                        <a:cs typeface="Arial" pitchFamily="34" charset="0"/>
                      </a:rPr>
                      <m:t> </m:t>
                    </m:r>
                    <m:sSubSup>
                      <m:sSubSupPr>
                        <m:ctrlPr>
                          <a:rPr lang="en-US" sz="2000" i="1" smtClean="0">
                            <a:latin typeface="Cambria Math" panose="02040503050406030204" pitchFamily="18" charset="0"/>
                            <a:cs typeface="Arial" pitchFamily="34" charset="0"/>
                            <a:sym typeface="Symbol" panose="05050102010706020507" pitchFamily="18" charset="2"/>
                          </a:rPr>
                        </m:ctrlPr>
                      </m:sSubSupPr>
                      <m:e>
                        <m:r>
                          <m:rPr>
                            <m:nor/>
                          </m:rPr>
                          <a:rPr lang="en-US" sz="2000" dirty="0">
                            <a:latin typeface="Arial" pitchFamily="34" charset="0"/>
                            <a:cs typeface="Arial" pitchFamily="34" charset="0"/>
                          </a:rPr>
                          <m:t>where</m:t>
                        </m:r>
                        <m:r>
                          <m:rPr>
                            <m:nor/>
                          </m:rPr>
                          <a:rPr lang="en-US" sz="2000" dirty="0">
                            <a:latin typeface="Arial" pitchFamily="34" charset="0"/>
                            <a:cs typeface="Arial" pitchFamily="34" charset="0"/>
                          </a:rPr>
                          <m:t> </m:t>
                        </m:r>
                        <m:r>
                          <a:rPr lang="en-US" sz="2000" i="1" dirty="0">
                            <a:latin typeface="Cambria Math" panose="02040503050406030204" pitchFamily="18" charset="0"/>
                            <a:cs typeface="Arial" pitchFamily="34" charset="0"/>
                          </a:rPr>
                          <m:t> </m:t>
                        </m:r>
                        <m:acc>
                          <m:accPr>
                            <m:chr m:val="̂"/>
                            <m:ctrlPr>
                              <a:rPr lang="en-US" sz="2000" i="1">
                                <a:latin typeface="Cambria Math" panose="02040503050406030204" pitchFamily="18" charset="0"/>
                                <a:cs typeface="Arial" pitchFamily="34" charset="0"/>
                              </a:rPr>
                            </m:ctrlPr>
                          </m:accPr>
                          <m:e>
                            <m:r>
                              <a:rPr lang="en-US" sz="2000" i="1">
                                <a:latin typeface="Cambria Math" panose="02040503050406030204" pitchFamily="18" charset="0"/>
                                <a:cs typeface="Arial" pitchFamily="34" charset="0"/>
                                <a:sym typeface="Symbol" panose="05050102010706020507" pitchFamily="18" charset="2"/>
                              </a:rPr>
                              <m:t></m:t>
                            </m:r>
                          </m:e>
                        </m:acc>
                      </m:e>
                      <m:sub>
                        <m:r>
                          <a:rPr lang="en-US" sz="2000" i="1">
                            <a:latin typeface="Cambria Math" panose="02040503050406030204" pitchFamily="18" charset="0"/>
                            <a:cs typeface="Arial" pitchFamily="34" charset="0"/>
                            <a:sym typeface="Symbol" panose="05050102010706020507" pitchFamily="18" charset="2"/>
                          </a:rPr>
                          <m:t>𝑎</m:t>
                        </m:r>
                      </m:sub>
                      <m:sup>
                        <m:r>
                          <a:rPr lang="en-US" sz="2000" i="1">
                            <a:latin typeface="Cambria Math" panose="02040503050406030204" pitchFamily="18" charset="0"/>
                            <a:cs typeface="Arial" pitchFamily="34" charset="0"/>
                            <a:sym typeface="Symbol" panose="05050102010706020507" pitchFamily="18" charset="2"/>
                          </a:rPr>
                          <m:t>2</m:t>
                        </m:r>
                      </m:sup>
                    </m:sSubSup>
                    <m:r>
                      <a:rPr lang="en-US" sz="2000" i="1">
                        <a:latin typeface="Cambria Math" panose="02040503050406030204" pitchFamily="18" charset="0"/>
                        <a:cs typeface="Arial" pitchFamily="34" charset="0"/>
                        <a:sym typeface="Symbol" panose="05050102010706020507" pitchFamily="18" charset="2"/>
                      </a:rPr>
                      <m:t>=</m:t>
                    </m:r>
                    <m:r>
                      <a:rPr lang="en-US" sz="2000" b="0" i="1" smtClean="0">
                        <a:latin typeface="Cambria Math" panose="02040503050406030204" pitchFamily="18" charset="0"/>
                        <a:cs typeface="Arial" pitchFamily="34" charset="0"/>
                        <a:sym typeface="Symbol" panose="05050102010706020507" pitchFamily="18" charset="2"/>
                      </a:rPr>
                      <m:t>213</m:t>
                    </m:r>
                  </m:oMath>
                </a14:m>
                <a:r>
                  <a:rPr lang="en-US" sz="2000" dirty="0">
                    <a:latin typeface="Arial" pitchFamily="34" charset="0"/>
                    <a:cs typeface="Arial" pitchFamily="34"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759459" y="1122153"/>
                <a:ext cx="8229601" cy="792831"/>
              </a:xfrm>
              <a:prstGeom prst="rect">
                <a:avLst/>
              </a:prstGeom>
              <a:blipFill>
                <a:blip r:embed="rId3"/>
                <a:stretch>
                  <a:fillRect l="-6370" t="-86923" b="-126923"/>
                </a:stretch>
              </a:blipFill>
            </p:spPr>
            <p:txBody>
              <a:bodyPr/>
              <a:lstStyle/>
              <a:p>
                <a:r>
                  <a:rPr lang="en-US">
                    <a:noFill/>
                  </a:rPr>
                  <a:t> </a:t>
                </a:r>
              </a:p>
            </p:txBody>
          </p:sp>
        </mc:Fallback>
      </mc:AlternateContent>
    </p:spTree>
    <p:extLst>
      <p:ext uri="{BB962C8B-B14F-4D97-AF65-F5344CB8AC3E}">
        <p14:creationId xmlns:p14="http://schemas.microsoft.com/office/powerpoint/2010/main" val="252120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build="p" bldLvl="3"/>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704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1224-9B5F-2840-A235-8A7D8362DFF3}"/>
              </a:ext>
            </a:extLst>
          </p:cNvPr>
          <p:cNvSpPr>
            <a:spLocks noGrp="1"/>
          </p:cNvSpPr>
          <p:nvPr>
            <p:ph type="ctrTitle"/>
          </p:nvPr>
        </p:nvSpPr>
        <p:spPr/>
        <p:txBody>
          <a:bodyPr/>
          <a:lstStyle/>
          <a:p>
            <a:r>
              <a:rPr lang="en-US" dirty="0"/>
              <a:t>Sunspot Models</a:t>
            </a:r>
          </a:p>
        </p:txBody>
      </p:sp>
      <p:sp>
        <p:nvSpPr>
          <p:cNvPr id="3" name="Subtitle 2">
            <a:extLst>
              <a:ext uri="{FF2B5EF4-FFF2-40B4-BE49-F238E27FC236}">
                <a16:creationId xmlns:a16="http://schemas.microsoft.com/office/drawing/2014/main" id="{BC51EF04-B59E-EC47-B94E-9D5277112AE2}"/>
              </a:ext>
            </a:extLst>
          </p:cNvPr>
          <p:cNvSpPr>
            <a:spLocks noGrp="1"/>
          </p:cNvSpPr>
          <p:nvPr>
            <p:ph type="subTitle" idx="1"/>
          </p:nvPr>
        </p:nvSpPr>
        <p:spPr/>
        <p:txBody>
          <a:bodyPr/>
          <a:lstStyle/>
          <a:p>
            <a:r>
              <a:rPr lang="en-US" dirty="0"/>
              <a:t>Comparing Realizations</a:t>
            </a:r>
          </a:p>
        </p:txBody>
      </p:sp>
    </p:spTree>
    <p:extLst>
      <p:ext uri="{BB962C8B-B14F-4D97-AF65-F5344CB8AC3E}">
        <p14:creationId xmlns:p14="http://schemas.microsoft.com/office/powerpoint/2010/main" val="1305604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59906" y="1372384"/>
            <a:ext cx="188818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Sunspot data</a:t>
            </a:r>
          </a:p>
        </p:txBody>
      </p:sp>
      <p:sp>
        <p:nvSpPr>
          <p:cNvPr id="9" name="TextBox 8"/>
          <p:cNvSpPr txBox="1"/>
          <p:nvPr/>
        </p:nvSpPr>
        <p:spPr>
          <a:xfrm>
            <a:off x="457200" y="3093241"/>
            <a:ext cx="3938954"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AR(2) model</a:t>
            </a:r>
          </a:p>
        </p:txBody>
      </p:sp>
      <p:sp>
        <p:nvSpPr>
          <p:cNvPr id="10" name="TextBox 9"/>
          <p:cNvSpPr txBox="1"/>
          <p:nvPr/>
        </p:nvSpPr>
        <p:spPr>
          <a:xfrm>
            <a:off x="4724400" y="3083710"/>
            <a:ext cx="3962400" cy="369332"/>
          </a:xfrm>
          <a:prstGeom prst="rect">
            <a:avLst/>
          </a:prstGeom>
          <a:noFill/>
        </p:spPr>
        <p:txBody>
          <a:bodyPr wrap="square" rtlCol="0">
            <a:noAutofit/>
          </a:bodyPr>
          <a:lstStyle/>
          <a:p>
            <a:pPr algn="ctr" fontAlgn="base">
              <a:spcBef>
                <a:spcPts val="600"/>
              </a:spcBef>
              <a:spcAft>
                <a:spcPct val="0"/>
              </a:spcAft>
            </a:pPr>
            <a:r>
              <a:rPr lang="en-US" b="1" dirty="0">
                <a:latin typeface="Arial" charset="0"/>
              </a:rPr>
              <a:t>Realizations from the AR(8) model</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88" y="3469376"/>
            <a:ext cx="3432579" cy="2837080"/>
          </a:xfrm>
          <a:prstGeom prst="rect">
            <a:avLst/>
          </a:prstGeom>
          <a:ln w="38100">
            <a:solidFill>
              <a:srgbClr val="FF000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7235" y="3469376"/>
            <a:ext cx="3436730" cy="2837080"/>
          </a:xfrm>
          <a:prstGeom prst="rect">
            <a:avLst/>
          </a:prstGeom>
          <a:ln w="38100">
            <a:solidFill>
              <a:srgbClr val="FF0000"/>
            </a:solidFill>
          </a:ln>
        </p:spPr>
      </p:pic>
      <p:pic>
        <p:nvPicPr>
          <p:cNvPr id="6" name="Picture 5"/>
          <p:cNvPicPr>
            <a:picLocks noChangeAspect="1"/>
          </p:cNvPicPr>
          <p:nvPr/>
        </p:nvPicPr>
        <p:blipFill rotWithShape="1">
          <a:blip r:embed="rId5"/>
          <a:srcRect t="28211" b="4863"/>
          <a:stretch/>
        </p:blipFill>
        <p:spPr>
          <a:xfrm>
            <a:off x="3551711" y="1717630"/>
            <a:ext cx="2040579" cy="1363028"/>
          </a:xfrm>
          <a:prstGeom prst="rect">
            <a:avLst/>
          </a:prstGeom>
        </p:spPr>
      </p:pic>
      <p:sp>
        <p:nvSpPr>
          <p:cNvPr id="3" name="Title 2"/>
          <p:cNvSpPr>
            <a:spLocks noGrp="1"/>
          </p:cNvSpPr>
          <p:nvPr>
            <p:ph type="title"/>
          </p:nvPr>
        </p:nvSpPr>
        <p:spPr>
          <a:xfrm>
            <a:off x="457200" y="228600"/>
            <a:ext cx="8229600" cy="1143000"/>
          </a:xfrm>
        </p:spPr>
        <p:txBody>
          <a:bodyPr/>
          <a:lstStyle/>
          <a:p>
            <a:r>
              <a:rPr lang="en-IN" sz="3200" dirty="0"/>
              <a:t>Sunspot Models: </a:t>
            </a:r>
            <a:br>
              <a:rPr lang="en-IN" sz="3200" dirty="0"/>
            </a:br>
            <a:r>
              <a:rPr lang="en-IN" sz="3200" dirty="0"/>
              <a:t>Comparing Realizations</a:t>
            </a:r>
          </a:p>
        </p:txBody>
      </p:sp>
    </p:spTree>
    <p:extLst>
      <p:ext uri="{BB962C8B-B14F-4D97-AF65-F5344CB8AC3E}">
        <p14:creationId xmlns:p14="http://schemas.microsoft.com/office/powerpoint/2010/main" val="82140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8559</TotalTime>
  <Words>5864</Words>
  <Application>Microsoft Office PowerPoint</Application>
  <PresentationFormat>On-screen Show (4:3)</PresentationFormat>
  <Paragraphs>630</Paragraphs>
  <Slides>119</Slides>
  <Notes>27</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27" baseType="lpstr">
      <vt:lpstr>Arial</vt:lpstr>
      <vt:lpstr>Calibri</vt:lpstr>
      <vt:lpstr>Cambria Math</vt:lpstr>
      <vt:lpstr>Courier New</vt:lpstr>
      <vt:lpstr>Symbol</vt:lpstr>
      <vt:lpstr>Times New Roman</vt:lpstr>
      <vt:lpstr>1_Body Slides</vt:lpstr>
      <vt:lpstr>Equation</vt:lpstr>
      <vt:lpstr>Model Appropriateness</vt:lpstr>
      <vt:lpstr>Check for Model Appropriateness</vt:lpstr>
      <vt:lpstr>PowerPoint Presentation</vt:lpstr>
      <vt:lpstr>White Noise Review</vt:lpstr>
      <vt:lpstr>Check for Model Appropriateness</vt:lpstr>
      <vt:lpstr>Checking Residuals for White Noise</vt:lpstr>
      <vt:lpstr>PowerPoint Presentation</vt:lpstr>
      <vt:lpstr>Calculating Residuals</vt:lpstr>
      <vt:lpstr>Calculating Residuals</vt:lpstr>
      <vt:lpstr>PowerPoint Presentation</vt:lpstr>
      <vt:lpstr>Comments on  Calculating the Residuals</vt:lpstr>
      <vt:lpstr>Comments on Calculating Residuals</vt:lpstr>
      <vt:lpstr>PowerPoint Presentation</vt:lpstr>
      <vt:lpstr>Testing Residuals  for White Noise</vt:lpstr>
      <vt:lpstr>Testing Residuals for White Noise</vt:lpstr>
      <vt:lpstr>PowerPoint Presentation</vt:lpstr>
      <vt:lpstr>Testing Residuals  for White Noise</vt:lpstr>
      <vt:lpstr>Testing Residuals for White Noise</vt:lpstr>
      <vt:lpstr>Ljung-Box Test</vt:lpstr>
      <vt:lpstr>PowerPoint Presentation</vt:lpstr>
      <vt:lpstr>Example 1</vt:lpstr>
      <vt:lpstr>Example: ARMA(2,1)</vt:lpstr>
      <vt:lpstr>Example: ARMA(2,1)</vt:lpstr>
      <vt:lpstr>Residual Analysis: ARMA(2,1) Example</vt:lpstr>
      <vt:lpstr>Residual Analysis: ARMA(2,1) Example</vt:lpstr>
      <vt:lpstr>PowerPoint Presentation</vt:lpstr>
      <vt:lpstr>Example 2</vt:lpstr>
      <vt:lpstr>Simulated Seasonal  Data Analyzed Earlier</vt:lpstr>
      <vt:lpstr>Simulated Seasonal  Data Analyzed Earlier</vt:lpstr>
      <vt:lpstr>Simulated Seasonal  Data Analyzed Earlier</vt:lpstr>
      <vt:lpstr>Simulated Seasonal  Data Analyzed Earlier</vt:lpstr>
      <vt:lpstr>PowerPoint Presentation</vt:lpstr>
      <vt:lpstr>Analysis of Residuals</vt:lpstr>
      <vt:lpstr>Log Airline Data</vt:lpstr>
      <vt:lpstr>Log Airline Data</vt:lpstr>
      <vt:lpstr>Log Airline Model:  Analysis of Residuals</vt:lpstr>
      <vt:lpstr>Log Airline Model:  Analysis of Residuals</vt:lpstr>
      <vt:lpstr>Log Airline Model:  Analysis of Residuals</vt:lpstr>
      <vt:lpstr>PowerPoint Presentation</vt:lpstr>
      <vt:lpstr>Next Steps</vt:lpstr>
      <vt:lpstr>Next Step:  Answer Questions of Interest</vt:lpstr>
      <vt:lpstr>PowerPoint Presentation</vt:lpstr>
      <vt:lpstr>More Checks for  Model Appropriateness</vt:lpstr>
      <vt:lpstr>PowerPoint Presentation</vt:lpstr>
      <vt:lpstr>PowerPoint Presentation</vt:lpstr>
      <vt:lpstr>Stationary Model</vt:lpstr>
      <vt:lpstr>PowerPoint Presentation</vt:lpstr>
      <vt:lpstr>PowerPoint Presentation</vt:lpstr>
      <vt:lpstr>PowerPoint Presentation</vt:lpstr>
      <vt:lpstr>PowerPoint Presentation</vt:lpstr>
      <vt:lpstr>PowerPoint Presentation</vt:lpstr>
      <vt:lpstr>Nonstationary Model</vt:lpstr>
      <vt:lpstr>PowerPoint Presentation</vt:lpstr>
      <vt:lpstr>PowerPoint Presentation</vt:lpstr>
      <vt:lpstr>PowerPoint Presentation</vt:lpstr>
      <vt:lpstr>PowerPoint Presentation</vt:lpstr>
      <vt:lpstr>PowerPoint Presentation</vt:lpstr>
      <vt:lpstr>PowerPoint Presentation</vt:lpstr>
      <vt:lpstr>Stationary ARMA(3,1) vs. ARIMA(2,1,1)  Fit to Temperature Data</vt:lpstr>
      <vt:lpstr>PowerPoint Presentation</vt:lpstr>
      <vt:lpstr>PowerPoint Presentation</vt:lpstr>
      <vt:lpstr>PowerPoint Presentation</vt:lpstr>
      <vt:lpstr>PowerPoint Presentation</vt:lpstr>
      <vt:lpstr>PowerPoint Presentation</vt:lpstr>
      <vt:lpstr>Signal-Plus-Noise Model</vt:lpstr>
      <vt:lpstr>Let’s consider the signal-plus-noise model: X_t=a+bt+Z_t</vt:lpstr>
      <vt:lpstr>Fitting Signal-Plus-Noise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Forecasts using  Signal-Plus-Noise Model</vt:lpstr>
      <vt:lpstr>PowerPoint Presentation</vt:lpstr>
      <vt:lpstr>Final Thoughts on Temperature Data</vt:lpstr>
      <vt:lpstr>Important Points</vt:lpstr>
      <vt:lpstr>Final Thoughts for Temperature Data</vt:lpstr>
      <vt:lpstr>PowerPoint Presentation</vt:lpstr>
      <vt:lpstr>General Comments about Forecasts</vt:lpstr>
      <vt:lpstr>PowerPoint Presentation</vt:lpstr>
      <vt:lpstr>More on Model Appropriateness</vt:lpstr>
      <vt:lpstr>Sunspot Data:  1749-1924 (sunspot.classic)</vt:lpstr>
      <vt:lpstr>PowerPoint Presentation</vt:lpstr>
      <vt:lpstr>Some Final Comments on  Checking Models for Appropriateness</vt:lpstr>
      <vt:lpstr>PowerPoint Presentation</vt:lpstr>
      <vt:lpstr>Sunspot Data</vt:lpstr>
      <vt:lpstr>Sunspot Data: Box-Jenkins Model</vt:lpstr>
      <vt:lpstr>Sunspot Data: Box-Jenkins Model</vt:lpstr>
      <vt:lpstr>Sunspot Data: Box-Jenkins Model</vt:lpstr>
      <vt:lpstr>PowerPoint Presentation</vt:lpstr>
      <vt:lpstr>Sunspot Data</vt:lpstr>
      <vt:lpstr>Sunspot Data: AIC Model Selection</vt:lpstr>
      <vt:lpstr>Sunspot Data: AIC Model Selection</vt:lpstr>
      <vt:lpstr>Sunspot Data: AIC Model Selection</vt:lpstr>
      <vt:lpstr>PowerPoint Presentation</vt:lpstr>
      <vt:lpstr>Sunspot Models</vt:lpstr>
      <vt:lpstr>Sunspot Models:  Comparing Realizations</vt:lpstr>
      <vt:lpstr>Sunspot Models:  Comparing Realizations</vt:lpstr>
      <vt:lpstr>PowerPoint Presentation</vt:lpstr>
      <vt:lpstr>Sunspot Models</vt:lpstr>
      <vt:lpstr>Sunspot Models:  Comparing Autocorrelations</vt:lpstr>
      <vt:lpstr>PowerPoint Presentation</vt:lpstr>
      <vt:lpstr>Sunspot Models</vt:lpstr>
      <vt:lpstr>Sunspot Models:  Comparing Spectral Densities</vt:lpstr>
      <vt:lpstr>PowerPoint Presentation</vt:lpstr>
      <vt:lpstr>Sunspot Models</vt:lpstr>
      <vt:lpstr>Sunspot Models: Comparing Forecasts</vt:lpstr>
      <vt:lpstr>PowerPoint Presentation</vt:lpstr>
      <vt:lpstr>Sunspot Models</vt:lpstr>
      <vt:lpstr>Sunspot Models: Summary</vt:lpstr>
      <vt:lpstr>PowerPoint Presentation</vt:lpstr>
      <vt:lpstr>Note to Students</vt:lpstr>
      <vt:lpstr>Note</vt:lpstr>
      <vt:lpstr>PowerPoint Presentation</vt:lpstr>
      <vt:lpstr>Extras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Windows User</cp:lastModifiedBy>
  <cp:revision>415</cp:revision>
  <dcterms:created xsi:type="dcterms:W3CDTF">2016-03-21T14:12:59Z</dcterms:created>
  <dcterms:modified xsi:type="dcterms:W3CDTF">2020-03-16T00:10:45Z</dcterms:modified>
  <cp:category/>
</cp:coreProperties>
</file>